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357" r:id="rId4"/>
    <p:sldId id="358" r:id="rId5"/>
    <p:sldId id="311" r:id="rId6"/>
    <p:sldId id="266" r:id="rId7"/>
    <p:sldId id="267" r:id="rId8"/>
    <p:sldId id="269" r:id="rId9"/>
    <p:sldId id="270" r:id="rId10"/>
    <p:sldId id="271" r:id="rId11"/>
    <p:sldId id="312" r:id="rId12"/>
    <p:sldId id="272" r:id="rId13"/>
    <p:sldId id="273" r:id="rId14"/>
    <p:sldId id="274" r:id="rId15"/>
    <p:sldId id="275" r:id="rId16"/>
    <p:sldId id="276" r:id="rId17"/>
    <p:sldId id="405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313" r:id="rId26"/>
    <p:sldId id="285" r:id="rId27"/>
    <p:sldId id="286" r:id="rId28"/>
    <p:sldId id="287" r:id="rId29"/>
    <p:sldId id="288" r:id="rId30"/>
    <p:sldId id="289" r:id="rId31"/>
    <p:sldId id="314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26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908"/>
    <a:srgbClr val="D501A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9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78B66B-6DE9-4030-B6D2-C6049B02701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3192E016-0379-457B-890B-183B40D480E8}">
      <dgm:prSet/>
      <dgm:spPr/>
      <dgm:t>
        <a:bodyPr/>
        <a:lstStyle/>
        <a:p>
          <a:pPr rtl="0"/>
          <a:r>
            <a:rPr lang="zh-CN" dirty="0" smtClean="0">
              <a:latin typeface="幼圆" panose="02010509060101010101" pitchFamily="49" charset="-122"/>
              <a:ea typeface="幼圆" panose="02010509060101010101" pitchFamily="49" charset="-122"/>
            </a:rPr>
            <a:t>破解密码   </a:t>
          </a:r>
          <a:endParaRPr lang="zh-CN" dirty="0"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7637875E-B581-4AEB-8020-AF9BB069ABAC}" type="parTrans" cxnId="{AC7D8337-BE47-45C2-A219-7697B2E8204E}">
      <dgm:prSet/>
      <dgm:spPr/>
      <dgm:t>
        <a:bodyPr/>
        <a:lstStyle/>
        <a:p>
          <a:endParaRPr lang="zh-CN" altLang="en-US"/>
        </a:p>
      </dgm:t>
    </dgm:pt>
    <dgm:pt modelId="{B8926A70-FC80-444A-81A7-43FDFA6C3C44}" type="sibTrans" cxnId="{AC7D8337-BE47-45C2-A219-7697B2E8204E}">
      <dgm:prSet/>
      <dgm:spPr/>
      <dgm:t>
        <a:bodyPr/>
        <a:lstStyle/>
        <a:p>
          <a:endParaRPr lang="zh-CN" altLang="en-US"/>
        </a:p>
      </dgm:t>
    </dgm:pt>
    <dgm:pt modelId="{7EE40084-C201-4F87-97C3-ECD32001A26D}">
      <dgm:prSet/>
      <dgm:spPr/>
      <dgm:t>
        <a:bodyPr/>
        <a:lstStyle/>
        <a:p>
          <a:pPr rtl="0"/>
          <a:r>
            <a:rPr lang="zh-CN" dirty="0" smtClean="0">
              <a:latin typeface="幼圆" panose="02010509060101010101" pitchFamily="49" charset="-122"/>
              <a:ea typeface="幼圆" panose="02010509060101010101" pitchFamily="49" charset="-122"/>
            </a:rPr>
            <a:t>查询密码  </a:t>
          </a:r>
          <a:endParaRPr lang="zh-CN" dirty="0"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897345E2-3645-4EA2-9BE4-B19434D39026}" type="parTrans" cxnId="{B1ECB75E-0BA8-4878-A4E7-954AB9A53FE1}">
      <dgm:prSet/>
      <dgm:spPr/>
      <dgm:t>
        <a:bodyPr/>
        <a:lstStyle/>
        <a:p>
          <a:endParaRPr lang="zh-CN" altLang="en-US"/>
        </a:p>
      </dgm:t>
    </dgm:pt>
    <dgm:pt modelId="{02AFD649-5452-431A-8DE7-4ECDA792861D}" type="sibTrans" cxnId="{B1ECB75E-0BA8-4878-A4E7-954AB9A53FE1}">
      <dgm:prSet/>
      <dgm:spPr/>
      <dgm:t>
        <a:bodyPr/>
        <a:lstStyle/>
        <a:p>
          <a:endParaRPr lang="zh-CN" altLang="en-US"/>
        </a:p>
      </dgm:t>
    </dgm:pt>
    <dgm:pt modelId="{27587D4D-B40A-46BD-AD4B-6E13C89B1AAB}">
      <dgm:prSet/>
      <dgm:spPr/>
      <dgm:t>
        <a:bodyPr/>
        <a:lstStyle/>
        <a:p>
          <a:pPr rtl="0"/>
          <a:r>
            <a:rPr lang="zh-CN" dirty="0" smtClean="0">
              <a:latin typeface="幼圆" panose="02010509060101010101" pitchFamily="49" charset="-122"/>
              <a:ea typeface="幼圆" panose="02010509060101010101" pitchFamily="49" charset="-122"/>
            </a:rPr>
            <a:t>获取信息 </a:t>
          </a:r>
          <a:endParaRPr lang="zh-CN" dirty="0"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790E57A0-DBAD-4AA7-ADC2-72E0EC00389E}" type="parTrans" cxnId="{3B89A070-708C-4AD6-871C-5D6D76725771}">
      <dgm:prSet/>
      <dgm:spPr/>
      <dgm:t>
        <a:bodyPr/>
        <a:lstStyle/>
        <a:p>
          <a:endParaRPr lang="zh-CN" altLang="en-US"/>
        </a:p>
      </dgm:t>
    </dgm:pt>
    <dgm:pt modelId="{26AB0FAC-E6D5-49C8-94AF-0AEC77691B23}" type="sibTrans" cxnId="{3B89A070-708C-4AD6-871C-5D6D76725771}">
      <dgm:prSet/>
      <dgm:spPr/>
      <dgm:t>
        <a:bodyPr/>
        <a:lstStyle/>
        <a:p>
          <a:endParaRPr lang="zh-CN" altLang="en-US"/>
        </a:p>
      </dgm:t>
    </dgm:pt>
    <dgm:pt modelId="{B3A05EF3-A921-4586-8430-9F0ED798DAD5}">
      <dgm:prSet/>
      <dgm:spPr/>
      <dgm:t>
        <a:bodyPr/>
        <a:lstStyle/>
        <a:p>
          <a:pPr rtl="0"/>
          <a:r>
            <a:rPr lang="zh-CN" dirty="0" smtClean="0">
              <a:latin typeface="幼圆" panose="02010509060101010101" pitchFamily="49" charset="-122"/>
              <a:ea typeface="幼圆" panose="02010509060101010101" pitchFamily="49" charset="-122"/>
            </a:rPr>
            <a:t>成功登陆</a:t>
          </a:r>
          <a:endParaRPr lang="zh-CN" dirty="0">
            <a:latin typeface="幼圆" panose="02010509060101010101" pitchFamily="49" charset="-122"/>
            <a:ea typeface="幼圆" panose="02010509060101010101" pitchFamily="49" charset="-122"/>
          </a:endParaRPr>
        </a:p>
      </dgm:t>
    </dgm:pt>
    <dgm:pt modelId="{0A73C968-848A-4AC1-8CB4-43A4EE76A36B}" type="parTrans" cxnId="{B5C9A7AD-CF9B-43D8-8A29-6931488B4155}">
      <dgm:prSet/>
      <dgm:spPr/>
      <dgm:t>
        <a:bodyPr/>
        <a:lstStyle/>
        <a:p>
          <a:endParaRPr lang="zh-CN" altLang="en-US"/>
        </a:p>
      </dgm:t>
    </dgm:pt>
    <dgm:pt modelId="{4B264988-5CE2-4FD4-9A73-38593306D706}" type="sibTrans" cxnId="{B5C9A7AD-CF9B-43D8-8A29-6931488B4155}">
      <dgm:prSet/>
      <dgm:spPr/>
      <dgm:t>
        <a:bodyPr/>
        <a:lstStyle/>
        <a:p>
          <a:endParaRPr lang="zh-CN" altLang="en-US"/>
        </a:p>
      </dgm:t>
    </dgm:pt>
    <dgm:pt modelId="{2D4A35F5-1D17-42E6-B8E7-BDE2FDCBA391}" type="pres">
      <dgm:prSet presAssocID="{4978B66B-6DE9-4030-B6D2-C6049B02701C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BBC4194-E884-46FA-B248-525AAA534894}" type="pres">
      <dgm:prSet presAssocID="{4978B66B-6DE9-4030-B6D2-C6049B02701C}" presName="arrow" presStyleLbl="bgShp" presStyleIdx="0" presStyleCnt="1"/>
      <dgm:spPr/>
    </dgm:pt>
    <dgm:pt modelId="{D7978DB6-B1A3-4507-99CA-E9F46E341DDF}" type="pres">
      <dgm:prSet presAssocID="{4978B66B-6DE9-4030-B6D2-C6049B02701C}" presName="linearProcess" presStyleCnt="0"/>
      <dgm:spPr/>
    </dgm:pt>
    <dgm:pt modelId="{A9F3072F-1EE3-465B-B620-9F1B5BB0A189}" type="pres">
      <dgm:prSet presAssocID="{3192E016-0379-457B-890B-183B40D480E8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9C29DE-1D53-48B4-B9A3-CA8F029672D0}" type="pres">
      <dgm:prSet presAssocID="{B8926A70-FC80-444A-81A7-43FDFA6C3C44}" presName="sibTrans" presStyleCnt="0"/>
      <dgm:spPr/>
    </dgm:pt>
    <dgm:pt modelId="{92AFBE3E-0F96-41BC-AD6B-A0073DF22D84}" type="pres">
      <dgm:prSet presAssocID="{7EE40084-C201-4F87-97C3-ECD32001A26D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DB1115-B75E-435C-BE07-DE51F337B03D}" type="pres">
      <dgm:prSet presAssocID="{02AFD649-5452-431A-8DE7-4ECDA792861D}" presName="sibTrans" presStyleCnt="0"/>
      <dgm:spPr/>
    </dgm:pt>
    <dgm:pt modelId="{54F50900-2157-4E9D-903A-62CFD87343BF}" type="pres">
      <dgm:prSet presAssocID="{27587D4D-B40A-46BD-AD4B-6E13C89B1AAB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A0ABDA-4395-4D3D-B8ED-C2D470A48A79}" type="pres">
      <dgm:prSet presAssocID="{26AB0FAC-E6D5-49C8-94AF-0AEC77691B23}" presName="sibTrans" presStyleCnt="0"/>
      <dgm:spPr/>
    </dgm:pt>
    <dgm:pt modelId="{92AA1D60-53B4-42DD-A321-1D06D45C94C8}" type="pres">
      <dgm:prSet presAssocID="{B3A05EF3-A921-4586-8430-9F0ED798DAD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8BB06C0-2BEF-4B7B-9EEF-1F1E83254244}" type="presOf" srcId="{7EE40084-C201-4F87-97C3-ECD32001A26D}" destId="{92AFBE3E-0F96-41BC-AD6B-A0073DF22D84}" srcOrd="0" destOrd="0" presId="urn:microsoft.com/office/officeart/2005/8/layout/hProcess9"/>
    <dgm:cxn modelId="{66B2CEB2-EB3A-49AA-AD9D-3A528491A142}" type="presOf" srcId="{27587D4D-B40A-46BD-AD4B-6E13C89B1AAB}" destId="{54F50900-2157-4E9D-903A-62CFD87343BF}" srcOrd="0" destOrd="0" presId="urn:microsoft.com/office/officeart/2005/8/layout/hProcess9"/>
    <dgm:cxn modelId="{B5C9A7AD-CF9B-43D8-8A29-6931488B4155}" srcId="{4978B66B-6DE9-4030-B6D2-C6049B02701C}" destId="{B3A05EF3-A921-4586-8430-9F0ED798DAD5}" srcOrd="3" destOrd="0" parTransId="{0A73C968-848A-4AC1-8CB4-43A4EE76A36B}" sibTransId="{4B264988-5CE2-4FD4-9A73-38593306D706}"/>
    <dgm:cxn modelId="{833AC94A-2809-4CD8-8D3A-2B07C2D2E35C}" type="presOf" srcId="{B3A05EF3-A921-4586-8430-9F0ED798DAD5}" destId="{92AA1D60-53B4-42DD-A321-1D06D45C94C8}" srcOrd="0" destOrd="0" presId="urn:microsoft.com/office/officeart/2005/8/layout/hProcess9"/>
    <dgm:cxn modelId="{1739B731-62FC-441B-8813-48CD1D4084AC}" type="presOf" srcId="{4978B66B-6DE9-4030-B6D2-C6049B02701C}" destId="{2D4A35F5-1D17-42E6-B8E7-BDE2FDCBA391}" srcOrd="0" destOrd="0" presId="urn:microsoft.com/office/officeart/2005/8/layout/hProcess9"/>
    <dgm:cxn modelId="{B1ECB75E-0BA8-4878-A4E7-954AB9A53FE1}" srcId="{4978B66B-6DE9-4030-B6D2-C6049B02701C}" destId="{7EE40084-C201-4F87-97C3-ECD32001A26D}" srcOrd="1" destOrd="0" parTransId="{897345E2-3645-4EA2-9BE4-B19434D39026}" sibTransId="{02AFD649-5452-431A-8DE7-4ECDA792861D}"/>
    <dgm:cxn modelId="{AC7D8337-BE47-45C2-A219-7697B2E8204E}" srcId="{4978B66B-6DE9-4030-B6D2-C6049B02701C}" destId="{3192E016-0379-457B-890B-183B40D480E8}" srcOrd="0" destOrd="0" parTransId="{7637875E-B581-4AEB-8020-AF9BB069ABAC}" sibTransId="{B8926A70-FC80-444A-81A7-43FDFA6C3C44}"/>
    <dgm:cxn modelId="{470B2E5F-878D-46C6-BC9D-5E5B36C36C87}" type="presOf" srcId="{3192E016-0379-457B-890B-183B40D480E8}" destId="{A9F3072F-1EE3-465B-B620-9F1B5BB0A189}" srcOrd="0" destOrd="0" presId="urn:microsoft.com/office/officeart/2005/8/layout/hProcess9"/>
    <dgm:cxn modelId="{3B89A070-708C-4AD6-871C-5D6D76725771}" srcId="{4978B66B-6DE9-4030-B6D2-C6049B02701C}" destId="{27587D4D-B40A-46BD-AD4B-6E13C89B1AAB}" srcOrd="2" destOrd="0" parTransId="{790E57A0-DBAD-4AA7-ADC2-72E0EC00389E}" sibTransId="{26AB0FAC-E6D5-49C8-94AF-0AEC77691B23}"/>
    <dgm:cxn modelId="{A03D67E0-3341-4EF7-B37A-A84C64352511}" type="presParOf" srcId="{2D4A35F5-1D17-42E6-B8E7-BDE2FDCBA391}" destId="{5BBC4194-E884-46FA-B248-525AAA534894}" srcOrd="0" destOrd="0" presId="urn:microsoft.com/office/officeart/2005/8/layout/hProcess9"/>
    <dgm:cxn modelId="{F9F2C707-3014-4041-A38F-A4D553AA5E51}" type="presParOf" srcId="{2D4A35F5-1D17-42E6-B8E7-BDE2FDCBA391}" destId="{D7978DB6-B1A3-4507-99CA-E9F46E341DDF}" srcOrd="1" destOrd="0" presId="urn:microsoft.com/office/officeart/2005/8/layout/hProcess9"/>
    <dgm:cxn modelId="{916BBA93-F1AD-4967-93BA-4B299F4BBF9C}" type="presParOf" srcId="{D7978DB6-B1A3-4507-99CA-E9F46E341DDF}" destId="{A9F3072F-1EE3-465B-B620-9F1B5BB0A189}" srcOrd="0" destOrd="0" presId="urn:microsoft.com/office/officeart/2005/8/layout/hProcess9"/>
    <dgm:cxn modelId="{AFECA144-9D93-4D71-B9BB-48826B2DA0E7}" type="presParOf" srcId="{D7978DB6-B1A3-4507-99CA-E9F46E341DDF}" destId="{B79C29DE-1D53-48B4-B9A3-CA8F029672D0}" srcOrd="1" destOrd="0" presId="urn:microsoft.com/office/officeart/2005/8/layout/hProcess9"/>
    <dgm:cxn modelId="{E8F42611-139F-42B0-979C-7257D2D909A5}" type="presParOf" srcId="{D7978DB6-B1A3-4507-99CA-E9F46E341DDF}" destId="{92AFBE3E-0F96-41BC-AD6B-A0073DF22D84}" srcOrd="2" destOrd="0" presId="urn:microsoft.com/office/officeart/2005/8/layout/hProcess9"/>
    <dgm:cxn modelId="{8AE55581-0E20-4187-9E8B-543867FC935D}" type="presParOf" srcId="{D7978DB6-B1A3-4507-99CA-E9F46E341DDF}" destId="{A6DB1115-B75E-435C-BE07-DE51F337B03D}" srcOrd="3" destOrd="0" presId="urn:microsoft.com/office/officeart/2005/8/layout/hProcess9"/>
    <dgm:cxn modelId="{325DD35B-BC61-4ADC-BAE2-06DFE6936EEB}" type="presParOf" srcId="{D7978DB6-B1A3-4507-99CA-E9F46E341DDF}" destId="{54F50900-2157-4E9D-903A-62CFD87343BF}" srcOrd="4" destOrd="0" presId="urn:microsoft.com/office/officeart/2005/8/layout/hProcess9"/>
    <dgm:cxn modelId="{EDFD209D-7ED3-4A7A-87B0-2E2A2EF0114F}" type="presParOf" srcId="{D7978DB6-B1A3-4507-99CA-E9F46E341DDF}" destId="{8FA0ABDA-4395-4D3D-B8ED-C2D470A48A79}" srcOrd="5" destOrd="0" presId="urn:microsoft.com/office/officeart/2005/8/layout/hProcess9"/>
    <dgm:cxn modelId="{5A2E9376-3288-49A5-A6D5-F1AA569EAF0E}" type="presParOf" srcId="{D7978DB6-B1A3-4507-99CA-E9F46E341DDF}" destId="{92AA1D60-53B4-42DD-A321-1D06D45C94C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0" name=""/>
      <dsp:cNvGrpSpPr/>
    </dsp:nvGrpSpPr>
    <dsp:grpSpPr>
      <a:xfrm>
        <a:off x="0" y="0"/>
        <a:ext cx="9980487" cy="1582700"/>
        <a:chOff x="0" y="0"/>
        <a:chExt cx="0" cy="0"/>
      </a:xfrm>
    </dsp:grpSpPr>
    <dsp:sp>
      <dsp:nvSpPr>
        <dsp:cNvPr id="1" name="右箭头 0"/>
        <dsp:cNvSpPr/>
      </dsp:nvSpPr>
      <dsp:spPr>
        <a:xfrm>
          <a:off x="748536" y="0"/>
          <a:ext cx="8483413" cy="15827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>
      <dsp:nvSpPr>
        <dsp:cNvPr id="2" name="圆角矩形 1"/>
        <dsp:cNvSpPr/>
      </dsp:nvSpPr>
      <dsp:spPr>
        <a:xfrm>
          <a:off x="2923" y="474810"/>
          <a:ext cx="2273630" cy="633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500" kern="1200" dirty="0" smtClean="0">
              <a:latin typeface="幼圆" pitchFamily="49" charset="-122"/>
              <a:ea typeface="幼圆" pitchFamily="49" charset="-122"/>
            </a:rPr>
            <a:t>破解密码   </a:t>
          </a:r>
          <a:endParaRPr lang="zh-CN" sz="2500" kern="1200" dirty="0">
            <a:latin typeface="幼圆" pitchFamily="49" charset="-122"/>
            <a:ea typeface="幼圆" pitchFamily="49" charset="-122"/>
          </a:endParaRPr>
        </a:p>
      </dsp:txBody>
      <dsp:txXfrm>
        <a:off x="33827" y="505714"/>
        <a:ext cx="2211822" cy="571272"/>
      </dsp:txXfrm>
    </dsp:sp>
    <dsp:sp>
      <dsp:nvSpPr>
        <dsp:cNvPr id="3" name="圆角矩形 2"/>
        <dsp:cNvSpPr/>
      </dsp:nvSpPr>
      <dsp:spPr>
        <a:xfrm>
          <a:off x="2569926" y="474810"/>
          <a:ext cx="2273630" cy="633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500" kern="1200" dirty="0" smtClean="0">
              <a:latin typeface="幼圆" pitchFamily="49" charset="-122"/>
              <a:ea typeface="幼圆" pitchFamily="49" charset="-122"/>
            </a:rPr>
            <a:t>查询密码  </a:t>
          </a:r>
          <a:endParaRPr lang="zh-CN" sz="2500" kern="1200" dirty="0">
            <a:latin typeface="幼圆" pitchFamily="49" charset="-122"/>
            <a:ea typeface="幼圆" pitchFamily="49" charset="-122"/>
          </a:endParaRPr>
        </a:p>
      </dsp:txBody>
      <dsp:txXfrm>
        <a:off x="2600830" y="505714"/>
        <a:ext cx="2211822" cy="571272"/>
      </dsp:txXfrm>
    </dsp:sp>
    <dsp:sp>
      <dsp:nvSpPr>
        <dsp:cNvPr id="4" name="圆角矩形 3"/>
        <dsp:cNvSpPr/>
      </dsp:nvSpPr>
      <dsp:spPr>
        <a:xfrm>
          <a:off x="5136929" y="474810"/>
          <a:ext cx="2273630" cy="633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500" kern="1200" dirty="0" smtClean="0">
              <a:latin typeface="幼圆" pitchFamily="49" charset="-122"/>
              <a:ea typeface="幼圆" pitchFamily="49" charset="-122"/>
            </a:rPr>
            <a:t>获取信息 </a:t>
          </a:r>
          <a:endParaRPr lang="zh-CN" sz="2500" kern="1200" dirty="0">
            <a:latin typeface="幼圆" pitchFamily="49" charset="-122"/>
            <a:ea typeface="幼圆" pitchFamily="49" charset="-122"/>
          </a:endParaRPr>
        </a:p>
      </dsp:txBody>
      <dsp:txXfrm>
        <a:off x="5167833" y="505714"/>
        <a:ext cx="2211822" cy="571272"/>
      </dsp:txXfrm>
    </dsp:sp>
    <dsp:sp>
      <dsp:nvSpPr>
        <dsp:cNvPr id="5" name="圆角矩形 4"/>
        <dsp:cNvSpPr/>
      </dsp:nvSpPr>
      <dsp:spPr>
        <a:xfrm>
          <a:off x="7703932" y="474810"/>
          <a:ext cx="2273630" cy="633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500" kern="1200" dirty="0" smtClean="0">
              <a:latin typeface="幼圆" pitchFamily="49" charset="-122"/>
              <a:ea typeface="幼圆" pitchFamily="49" charset="-122"/>
            </a:rPr>
            <a:t>成功登陆</a:t>
          </a:r>
          <a:endParaRPr lang="zh-CN" sz="2500" kern="1200" dirty="0">
            <a:latin typeface="幼圆" pitchFamily="49" charset="-122"/>
            <a:ea typeface="幼圆" pitchFamily="49" charset="-122"/>
          </a:endParaRPr>
        </a:p>
      </dsp:txBody>
      <dsp:txXfrm>
        <a:off x="7734836" y="505714"/>
        <a:ext cx="2211822" cy="571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0CBAAD-B907-4BE2-86A9-8846878BA9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noProof="1"/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noProof="1"/>
              <a:t>正文级别 1</a:t>
            </a:r>
            <a:endParaRPr noProof="1"/>
          </a:p>
          <a:p>
            <a:pPr lvl="1"/>
            <a:r>
              <a:rPr noProof="1"/>
              <a:t>正文级别 2</a:t>
            </a:r>
            <a:endParaRPr noProof="1"/>
          </a:p>
          <a:p>
            <a:pPr lvl="2"/>
            <a:r>
              <a:rPr noProof="1"/>
              <a:t>正文级别 3</a:t>
            </a:r>
            <a:endParaRPr noProof="1"/>
          </a:p>
          <a:p>
            <a:pPr lvl="3"/>
            <a:r>
              <a:rPr noProof="1"/>
              <a:t>正文级别 4</a:t>
            </a:r>
            <a:endParaRPr noProof="1"/>
          </a:p>
          <a:p>
            <a:pPr lvl="4"/>
            <a:r>
              <a:rPr noProof="1"/>
              <a:t>正文级别 5</a:t>
            </a:r>
          </a:p>
        </p:txBody>
      </p:sp>
      <p:sp>
        <p:nvSpPr>
          <p:cNvPr id="4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62C8B-B14F-4D97-AF65-F5344CB8AC3E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2CA62-D1A0-4233-8A84-97AB74F07B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5F3C7-8096-4B7A-A5C1-F607EC5CEE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6D3FC-3D49-4272-9227-52B4CDDF52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hyperlink" Target="http://www.gzs.gov.cn/" TargetMode="External"/><Relationship Id="rId1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.png"/><Relationship Id="rId12" Type="http://schemas.openxmlformats.org/officeDocument/2006/relationships/image" Target="../media/image71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microsoft.com/office/2007/relationships/diagramDrawing" Target="../diagrams/drawing1.xml"/><Relationship Id="rId2" Type="http://schemas.openxmlformats.org/officeDocument/2006/relationships/image" Target="../media/image77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9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9.jpe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1.jpeg"/><Relationship Id="rId6" Type="http://schemas.openxmlformats.org/officeDocument/2006/relationships/image" Target="../media/image110.png"/><Relationship Id="rId5" Type="http://schemas.openxmlformats.org/officeDocument/2006/relationships/image" Target="../media/image7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hyperlink" Target="http://6www.shijiebiaopin.com/" TargetMode="External"/><Relationship Id="rId7" Type="http://schemas.openxmlformats.org/officeDocument/2006/relationships/hyperlink" Target="http://www.itgolds.org/" TargetMode="External"/><Relationship Id="rId6" Type="http://schemas.openxmlformats.org/officeDocument/2006/relationships/hyperlink" Target="http://705nk.com/" TargetMode="External"/><Relationship Id="rId5" Type="http://schemas.openxmlformats.org/officeDocument/2006/relationships/hyperlink" Target="http://71bian.com/" TargetMode="External"/><Relationship Id="rId4" Type="http://schemas.openxmlformats.org/officeDocument/2006/relationships/hyperlink" Target="http://www.apple.com.cn/" TargetMode="Externa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1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19.png"/><Relationship Id="rId3" Type="http://schemas.openxmlformats.org/officeDocument/2006/relationships/image" Target="../media/image118.jpeg"/><Relationship Id="rId2" Type="http://schemas.openxmlformats.org/officeDocument/2006/relationships/image" Target="../media/image117.png"/><Relationship Id="rId1" Type="http://schemas.openxmlformats.org/officeDocument/2006/relationships/image" Target="../media/image11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7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5019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7344" y="2218817"/>
            <a:ext cx="10515600" cy="4351338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 algn="ctr">
              <a:buNone/>
            </a:pPr>
            <a:r>
              <a:rPr lang="zh-CN" altLang="en-US" sz="4000" b="1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攻击</a:t>
            </a:r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溯源</a:t>
            </a:r>
          </a:p>
        </p:txBody>
      </p:sp>
      <p:sp>
        <p:nvSpPr>
          <p:cNvPr id="4" name="Shape 851"/>
          <p:cNvSpPr/>
          <p:nvPr/>
        </p:nvSpPr>
        <p:spPr bwMode="auto">
          <a:xfrm>
            <a:off x="5813994" y="2715623"/>
            <a:ext cx="540000" cy="540000"/>
          </a:xfrm>
          <a:custGeom>
            <a:avLst/>
            <a:gdLst>
              <a:gd name="T0" fmla="*/ 0 w 20445"/>
              <a:gd name="T1" fmla="*/ 106430 h 18536"/>
              <a:gd name="T2" fmla="*/ 12921 w 20445"/>
              <a:gd name="T3" fmla="*/ 130634 h 18536"/>
              <a:gd name="T4" fmla="*/ 49098 w 20445"/>
              <a:gd name="T5" fmla="*/ 113340 h 18536"/>
              <a:gd name="T6" fmla="*/ 105948 w 20445"/>
              <a:gd name="T7" fmla="*/ 338105 h 18536"/>
              <a:gd name="T8" fmla="*/ 175719 w 20445"/>
              <a:gd name="T9" fmla="*/ 376148 h 18536"/>
              <a:gd name="T10" fmla="*/ 328181 w 20445"/>
              <a:gd name="T11" fmla="*/ 92591 h 18536"/>
              <a:gd name="T12" fmla="*/ 188640 w 20445"/>
              <a:gd name="T13" fmla="*/ 102976 h 18536"/>
              <a:gd name="T14" fmla="*/ 227401 w 20445"/>
              <a:gd name="T15" fmla="*/ 165202 h 18536"/>
              <a:gd name="T16" fmla="*/ 183471 w 20445"/>
              <a:gd name="T17" fmla="*/ 244744 h 18536"/>
              <a:gd name="T18" fmla="*/ 155046 w 20445"/>
              <a:gd name="T19" fmla="*/ 154838 h 18536"/>
              <a:gd name="T20" fmla="*/ 98196 w 20445"/>
              <a:gd name="T21" fmla="*/ 2685 h 18536"/>
              <a:gd name="T22" fmla="*/ 0 w 20445"/>
              <a:gd name="T23" fmla="*/ 106430 h 18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445"/>
              <a:gd name="T37" fmla="*/ 0 h 18536"/>
              <a:gd name="T38" fmla="*/ 20445 w 20445"/>
              <a:gd name="T39" fmla="*/ 18536 h 18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445" h="18536">
                <a:moveTo>
                  <a:pt x="0" y="5114"/>
                </a:moveTo>
                <a:cubicBezTo>
                  <a:pt x="800" y="6277"/>
                  <a:pt x="800" y="6277"/>
                  <a:pt x="800" y="6277"/>
                </a:cubicBezTo>
                <a:cubicBezTo>
                  <a:pt x="800" y="6277"/>
                  <a:pt x="2560" y="4781"/>
                  <a:pt x="3040" y="5446"/>
                </a:cubicBezTo>
                <a:cubicBezTo>
                  <a:pt x="3680" y="6277"/>
                  <a:pt x="5920" y="14751"/>
                  <a:pt x="6560" y="16246"/>
                </a:cubicBezTo>
                <a:cubicBezTo>
                  <a:pt x="7200" y="17575"/>
                  <a:pt x="8960" y="19403"/>
                  <a:pt x="10880" y="18074"/>
                </a:cubicBezTo>
                <a:cubicBezTo>
                  <a:pt x="12800" y="16911"/>
                  <a:pt x="19200" y="11095"/>
                  <a:pt x="20320" y="4449"/>
                </a:cubicBezTo>
                <a:cubicBezTo>
                  <a:pt x="21600" y="-2197"/>
                  <a:pt x="12640" y="-868"/>
                  <a:pt x="11680" y="4948"/>
                </a:cubicBezTo>
                <a:cubicBezTo>
                  <a:pt x="14080" y="3618"/>
                  <a:pt x="15360" y="5612"/>
                  <a:pt x="14080" y="7938"/>
                </a:cubicBezTo>
                <a:cubicBezTo>
                  <a:pt x="12960" y="10265"/>
                  <a:pt x="11840" y="11760"/>
                  <a:pt x="11360" y="11760"/>
                </a:cubicBezTo>
                <a:cubicBezTo>
                  <a:pt x="10720" y="11760"/>
                  <a:pt x="10240" y="10265"/>
                  <a:pt x="9600" y="7440"/>
                </a:cubicBezTo>
                <a:cubicBezTo>
                  <a:pt x="8960" y="4615"/>
                  <a:pt x="8960" y="-369"/>
                  <a:pt x="6080" y="129"/>
                </a:cubicBezTo>
                <a:cubicBezTo>
                  <a:pt x="3520" y="794"/>
                  <a:pt x="0" y="5114"/>
                  <a:pt x="0" y="511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34289" tIns="34289" rIns="34289" bIns="34289"/>
          <a:lstStyle/>
          <a:p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286" y="1214314"/>
            <a:ext cx="10171416" cy="49576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11265" descr="image1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9" y="2116139"/>
            <a:ext cx="5868987" cy="3546475"/>
          </a:xfrm>
          <a:prstGeom prst="rect">
            <a:avLst/>
          </a:prstGeom>
          <a:noFill/>
          <a:ln>
            <a:noFill/>
          </a:ln>
          <a:effectLst>
            <a:outerShdw dist="254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矩形 11266"/>
          <p:cNvSpPr/>
          <p:nvPr/>
        </p:nvSpPr>
        <p:spPr>
          <a:xfrm>
            <a:off x="3225800" y="5894388"/>
            <a:ext cx="5991382" cy="33855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 lIns="45719" tIns="45719" rIns="45719" bIns="45719">
            <a:spAutoFit/>
          </a:bodyPr>
          <a:lstStyle/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zh-CN" altLang="en-US" sz="2000" b="1" noProof="1">
                <a:solidFill>
                  <a:srgbClr val="FF9999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Kaiti SC Regular" charset="0"/>
                <a:ea typeface="微软雅黑" pitchFamily="34" charset="-122"/>
                <a:cs typeface="+mn-ea"/>
                <a:sym typeface="Kaiti SC Regular" charset="0"/>
              </a:rPr>
              <a:t>溯源黑客的攻击过程，就像一个给孩子找爹的过程</a:t>
            </a:r>
            <a:r>
              <a:rPr lang="zh-CN" altLang="en-US" sz="2000" noProof="1">
                <a:solidFill>
                  <a:srgbClr val="FF9999"/>
                </a:solidFill>
                <a:latin typeface="Kaiti SC Regular" charset="0"/>
                <a:ea typeface="微软雅黑" pitchFamily="34" charset="-122"/>
                <a:cs typeface="+mn-ea"/>
                <a:sym typeface="Kaiti SC Regular" charset="0"/>
              </a:rPr>
              <a:t>！</a:t>
            </a:r>
            <a:endParaRPr lang="zh-CN" altLang="en-US" sz="2000" noProof="1">
              <a:solidFill>
                <a:srgbClr val="FF9999"/>
              </a:solidFill>
              <a:latin typeface="Kaiti SC Regular" charset="0"/>
              <a:ea typeface="微软雅黑" pitchFamily="34" charset="-122"/>
              <a:sym typeface="Kaiti SC Regular" charset="0"/>
            </a:endParaRPr>
          </a:p>
        </p:txBody>
      </p:sp>
      <p:grpSp>
        <p:nvGrpSpPr>
          <p:cNvPr id="11269" name="组合 11268"/>
          <p:cNvGrpSpPr/>
          <p:nvPr/>
        </p:nvGrpSpPr>
        <p:grpSpPr bwMode="auto">
          <a:xfrm>
            <a:off x="2330450" y="874714"/>
            <a:ext cx="7545388" cy="1242060"/>
            <a:chOff x="0" y="0"/>
            <a:chExt cx="11882" cy="1955"/>
          </a:xfrm>
        </p:grpSpPr>
        <p:sp>
          <p:nvSpPr>
            <p:cNvPr id="10246" name="长方形 475"/>
            <p:cNvSpPr>
              <a:spLocks noChangeArrowheads="1"/>
            </p:cNvSpPr>
            <p:nvPr/>
          </p:nvSpPr>
          <p:spPr bwMode="auto">
            <a:xfrm>
              <a:off x="0" y="0"/>
              <a:ext cx="11882" cy="1955"/>
            </a:xfrm>
            <a:prstGeom prst="rect">
              <a:avLst/>
            </a:prstGeom>
            <a:gradFill rotWithShape="0">
              <a:gsLst>
                <a:gs pos="0">
                  <a:srgbClr val="566677">
                    <a:alpha val="12000"/>
                  </a:srgbClr>
                </a:gs>
                <a:gs pos="100000">
                  <a:schemeClr val="accent1">
                    <a:alpha val="45998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anchor="ctr"/>
            <a:lstStyle/>
            <a:p>
              <a:endParaRPr lang="zh-CN" altLang="zh-CN"/>
            </a:p>
          </p:txBody>
        </p:sp>
        <p:sp>
          <p:nvSpPr>
            <p:cNvPr id="10247" name="文本框 11270"/>
            <p:cNvSpPr txBox="1">
              <a:spLocks noChangeArrowheads="1"/>
            </p:cNvSpPr>
            <p:nvPr/>
          </p:nvSpPr>
          <p:spPr bwMode="auto">
            <a:xfrm>
              <a:off x="392" y="181"/>
              <a:ext cx="10981" cy="1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乔布斯大神，完全就是</a:t>
              </a:r>
              <a:r>
                <a:rPr lang="en-US" altLang="zh-CN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《</a:t>
              </a: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天龙八部</a:t>
              </a:r>
              <a:r>
                <a:rPr lang="en-US" altLang="zh-CN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》</a:t>
              </a: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中乔峰！都是自小没见过亲生父母，被平凡养父母带大。少年成名，一跃登顶。然后在世人瞩目中，众叛亲离，含恨隐去</a:t>
              </a:r>
              <a:r>
                <a:rPr lang="en-US" altLang="zh-CN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……</a:t>
              </a:r>
              <a:r>
                <a:rPr lang="zh-CN" altLang="en-US" sz="15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再然后，王者归来，傲凌绝顶。最终，盛年之时，颠峰乐章戛然而止，留给世界一片惊愕。他俩共用一个称谓：</a:t>
              </a:r>
              <a:r>
                <a:rPr lang="zh-CN" altLang="en-US" b="1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乔帮主！</a:t>
              </a:r>
            </a:p>
          </p:txBody>
        </p:sp>
      </p:grpSp>
      <p:sp>
        <p:nvSpPr>
          <p:cNvPr id="10248" name="矩形 7"/>
          <p:cNvSpPr>
            <a:spLocks noChangeArrowheads="1"/>
          </p:cNvSpPr>
          <p:nvPr/>
        </p:nvSpPr>
        <p:spPr bwMode="auto">
          <a:xfrm>
            <a:off x="8832851" y="6381750"/>
            <a:ext cx="14398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>
                <a:solidFill>
                  <a:srgbClr val="BFBFBF"/>
                </a:solidFill>
                <a:sym typeface="Lucida Sans Unicode" pitchFamily="34" charset="0"/>
              </a:rPr>
              <a:t>www.tass.com.cn</a:t>
            </a:r>
            <a:endParaRPr lang="en-US" altLang="zh-CN" sz="1100" b="1">
              <a:solidFill>
                <a:srgbClr val="BFBFBF"/>
              </a:solidFill>
              <a:sym typeface="黑体" pitchFamily="49" charset="-122"/>
            </a:endParaRPr>
          </a:p>
        </p:txBody>
      </p:sp>
      <p:sp>
        <p:nvSpPr>
          <p:cNvPr id="10249" name="矩形 11272"/>
          <p:cNvSpPr>
            <a:spLocks noChangeArrowheads="1"/>
          </p:cNvSpPr>
          <p:nvPr/>
        </p:nvSpPr>
        <p:spPr bwMode="auto">
          <a:xfrm>
            <a:off x="5144273" y="-4483"/>
            <a:ext cx="21544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什么是溯源？</a:t>
            </a:r>
          </a:p>
        </p:txBody>
      </p:sp>
      <p:pic>
        <p:nvPicPr>
          <p:cNvPr id="10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2289"/>
          <p:cNvGrpSpPr>
            <a:grpSpLocks noChangeAspect="1"/>
          </p:cNvGrpSpPr>
          <p:nvPr/>
        </p:nvGrpSpPr>
        <p:grpSpPr bwMode="auto">
          <a:xfrm>
            <a:off x="1685925" y="823913"/>
            <a:ext cx="5638800" cy="5924550"/>
            <a:chOff x="0" y="0"/>
            <a:chExt cx="5638833" cy="4443276"/>
          </a:xfrm>
        </p:grpSpPr>
        <p:pic>
          <p:nvPicPr>
            <p:cNvPr id="11267" name="图片 12290" descr="image18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72" y="144858"/>
              <a:ext cx="5191089" cy="3863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8" name="图片 12291" descr="image1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38833" cy="444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9" name="矩形 12292"/>
          <p:cNvSpPr>
            <a:spLocks noChangeArrowheads="1"/>
          </p:cNvSpPr>
          <p:nvPr/>
        </p:nvSpPr>
        <p:spPr bwMode="auto">
          <a:xfrm>
            <a:off x="5021242" y="-1288"/>
            <a:ext cx="21544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国家级的溯源</a:t>
            </a:r>
          </a:p>
        </p:txBody>
      </p:sp>
      <p:sp>
        <p:nvSpPr>
          <p:cNvPr id="11270" name="矩形 12293"/>
          <p:cNvSpPr>
            <a:spLocks noChangeArrowheads="1"/>
          </p:cNvSpPr>
          <p:nvPr/>
        </p:nvSpPr>
        <p:spPr bwMode="auto">
          <a:xfrm>
            <a:off x="5154613" y="5503863"/>
            <a:ext cx="1887694" cy="52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lang="zh-CN" altLang="en-US" sz="2800">
                <a:solidFill>
                  <a:srgbClr val="FFF733"/>
                </a:solidFill>
                <a:latin typeface="Arial Bold" panose="020B0704020202020204" pitchFamily="34" charset="0"/>
                <a:sym typeface="Arial Bold" panose="020B0704020202020204" pitchFamily="34" charset="0"/>
              </a:rPr>
              <a:t>藏宝图计划</a:t>
            </a:r>
            <a:endParaRPr lang="zh-CN" altLang="en-US">
              <a:latin typeface="Arial Bold" panose="020B0704020202020204" pitchFamily="34" charset="0"/>
              <a:sym typeface="Arial Bold" panose="020B0704020202020204" pitchFamily="34" charset="0"/>
            </a:endParaRPr>
          </a:p>
        </p:txBody>
      </p:sp>
      <p:sp>
        <p:nvSpPr>
          <p:cNvPr id="12295" name="矩形 12294"/>
          <p:cNvSpPr>
            <a:spLocks noChangeArrowheads="1"/>
          </p:cNvSpPr>
          <p:nvPr/>
        </p:nvSpPr>
        <p:spPr bwMode="auto">
          <a:xfrm>
            <a:off x="7394575" y="993776"/>
            <a:ext cx="3170238" cy="64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Bold" charset="0"/>
              </a:rPr>
              <a:t>persona layer 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Bold" charset="0"/>
              </a:rPr>
              <a:t>个人层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：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annotate SC Regular" charset="0"/>
            </a:endParaRPr>
          </a:p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以人为基础，一个人包含五千个以上数据源。人的基础信息，以及人与人之间的关系的连接。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296" name="矩形 12295"/>
          <p:cNvSpPr>
            <a:spLocks noChangeArrowheads="1"/>
          </p:cNvSpPr>
          <p:nvPr/>
        </p:nvSpPr>
        <p:spPr bwMode="auto">
          <a:xfrm>
            <a:off x="7394575" y="1979614"/>
            <a:ext cx="3233738" cy="1200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cyber persona layer  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网络个人层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：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annotate SC Regular" charset="0"/>
            </a:endParaRPr>
          </a:p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人作为互联网的载体、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pc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、服务器、笔记本、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ipad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、手机，通过所谓的分拣器、节点，可以收集互联网的数据，全球路由器的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mac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地址，一个攻击出来，可以追踪到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mac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地址，收集并绘制地球上所有</a:t>
            </a:r>
            <a:r>
              <a:rPr lang="en-US" altLang="zh-CN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mac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精确地址。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297" name="矩形 12296"/>
          <p:cNvSpPr>
            <a:spLocks noChangeArrowheads="1"/>
          </p:cNvSpPr>
          <p:nvPr/>
        </p:nvSpPr>
        <p:spPr bwMode="auto">
          <a:xfrm>
            <a:off x="7394575" y="3467101"/>
            <a:ext cx="3170238" cy="1015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logical network layer  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逻辑网络层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：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annotate SC Regular" charset="0"/>
            </a:endParaRPr>
          </a:p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互联网之间的通讯，协议的角度来看，互联网机器之间的通信根据</a:t>
            </a: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ip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来，一个数据包是通过挨个来传送的。互联网的通讯是根据根基算法。［椭圆算法］在逻辑网络层留了大量的后门。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298" name="矩形 12297"/>
          <p:cNvSpPr>
            <a:spLocks noChangeArrowheads="1"/>
          </p:cNvSpPr>
          <p:nvPr/>
        </p:nvSpPr>
        <p:spPr bwMode="auto">
          <a:xfrm>
            <a:off x="7394575" y="4627564"/>
            <a:ext cx="317023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physical network </a:t>
            </a:r>
            <a:r>
              <a:rPr lang="en-US" altLang="zh-CN" sz="1200" b="1" dirty="0" err="1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layet</a:t>
            </a:r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  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物理网络层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：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annotate SC Regular" charset="0"/>
            </a:endParaRPr>
          </a:p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核心参数是需求物理网络公司来给予的。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299" name="矩形 12298"/>
          <p:cNvSpPr>
            <a:spLocks noChangeArrowheads="1"/>
          </p:cNvSpPr>
          <p:nvPr/>
        </p:nvSpPr>
        <p:spPr bwMode="auto">
          <a:xfrm>
            <a:off x="7394575" y="5337176"/>
            <a:ext cx="313848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geographical layer  </a:t>
            </a:r>
            <a:r>
              <a:rPr lang="zh-CN" altLang="en-US" sz="12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地理层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：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annotate SC Regular" charset="0"/>
            </a:endParaRPr>
          </a:p>
          <a:p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annotate SC Regular" charset="0"/>
              </a:rPr>
              <a:t>收集的世界地图，跟第一层相链接起来。</a:t>
            </a:r>
            <a:endParaRPr lang="zh-CN" altLang="en-US" sz="12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276" name="矩形 7"/>
          <p:cNvSpPr>
            <a:spLocks noChangeArrowheads="1"/>
          </p:cNvSpPr>
          <p:nvPr/>
        </p:nvSpPr>
        <p:spPr bwMode="auto">
          <a:xfrm>
            <a:off x="8832851" y="6381750"/>
            <a:ext cx="14398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>
                <a:solidFill>
                  <a:srgbClr val="BFBFBF"/>
                </a:solidFill>
                <a:sym typeface="Lucida Sans Unicode" pitchFamily="34" charset="0"/>
              </a:rPr>
              <a:t>www.tass.com.cn</a:t>
            </a:r>
            <a:endParaRPr lang="en-US" altLang="zh-CN" sz="1100" b="1">
              <a:solidFill>
                <a:srgbClr val="BFBFBF"/>
              </a:solidFill>
              <a:sym typeface="黑体" pitchFamily="49" charset="-122"/>
            </a:endParaRPr>
          </a:p>
        </p:txBody>
      </p:sp>
      <p:pic>
        <p:nvPicPr>
          <p:cNvPr id="14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/>
      <p:bldP spid="12296" grpId="0"/>
      <p:bldP spid="12297" grpId="0"/>
      <p:bldP spid="12298" grpId="0"/>
      <p:bldP spid="122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32"/>
          <p:cNvGrpSpPr/>
          <p:nvPr/>
        </p:nvGrpSpPr>
        <p:grpSpPr bwMode="auto">
          <a:xfrm>
            <a:off x="2986088" y="1476375"/>
            <a:ext cx="3429000" cy="3429000"/>
            <a:chOff x="0" y="0"/>
            <a:chExt cx="2160" cy="2160"/>
          </a:xfrm>
        </p:grpSpPr>
        <p:sp>
          <p:nvSpPr>
            <p:cNvPr id="12291" name="Freeform 675"/>
            <p:cNvSpPr>
              <a:spLocks noEditPoints="1" noChangeArrowheads="1"/>
            </p:cNvSpPr>
            <p:nvPr/>
          </p:nvSpPr>
          <p:spPr bwMode="auto">
            <a:xfrm rot="-324743">
              <a:off x="0" y="0"/>
              <a:ext cx="2160" cy="2160"/>
            </a:xfrm>
            <a:custGeom>
              <a:avLst/>
              <a:gdLst>
                <a:gd name="T0" fmla="*/ 2512 w 2622"/>
                <a:gd name="T1" fmla="*/ 1152 h 2622"/>
                <a:gd name="T2" fmla="*/ 2460 w 2622"/>
                <a:gd name="T3" fmla="*/ 930 h 2622"/>
                <a:gd name="T4" fmla="*/ 2482 w 2622"/>
                <a:gd name="T5" fmla="*/ 718 h 2622"/>
                <a:gd name="T6" fmla="*/ 2244 w 2622"/>
                <a:gd name="T7" fmla="*/ 540 h 2622"/>
                <a:gd name="T8" fmla="*/ 2082 w 2622"/>
                <a:gd name="T9" fmla="*/ 378 h 2622"/>
                <a:gd name="T10" fmla="*/ 1906 w 2622"/>
                <a:gd name="T11" fmla="*/ 140 h 2622"/>
                <a:gd name="T12" fmla="*/ 1694 w 2622"/>
                <a:gd name="T13" fmla="*/ 162 h 2622"/>
                <a:gd name="T14" fmla="*/ 1470 w 2622"/>
                <a:gd name="T15" fmla="*/ 112 h 2622"/>
                <a:gd name="T16" fmla="*/ 1240 w 2622"/>
                <a:gd name="T17" fmla="*/ 104 h 2622"/>
                <a:gd name="T18" fmla="*/ 1042 w 2622"/>
                <a:gd name="T19" fmla="*/ 26 h 2622"/>
                <a:gd name="T20" fmla="*/ 808 w 2622"/>
                <a:gd name="T21" fmla="*/ 210 h 2622"/>
                <a:gd name="T22" fmla="*/ 610 w 2622"/>
                <a:gd name="T23" fmla="*/ 326 h 2622"/>
                <a:gd name="T24" fmla="*/ 334 w 2622"/>
                <a:gd name="T25" fmla="*/ 434 h 2622"/>
                <a:gd name="T26" fmla="*/ 302 w 2622"/>
                <a:gd name="T27" fmla="*/ 646 h 2622"/>
                <a:gd name="T28" fmla="*/ 194 w 2622"/>
                <a:gd name="T29" fmla="*/ 848 h 2622"/>
                <a:gd name="T30" fmla="*/ 126 w 2622"/>
                <a:gd name="T31" fmla="*/ 1068 h 2622"/>
                <a:gd name="T32" fmla="*/ 0 w 2622"/>
                <a:gd name="T33" fmla="*/ 1240 h 2622"/>
                <a:gd name="T34" fmla="*/ 118 w 2622"/>
                <a:gd name="T35" fmla="*/ 1512 h 2622"/>
                <a:gd name="T36" fmla="*/ 178 w 2622"/>
                <a:gd name="T37" fmla="*/ 1734 h 2622"/>
                <a:gd name="T38" fmla="*/ 212 w 2622"/>
                <a:gd name="T39" fmla="*/ 2028 h 2622"/>
                <a:gd name="T40" fmla="*/ 408 w 2622"/>
                <a:gd name="T41" fmla="*/ 2116 h 2622"/>
                <a:gd name="T42" fmla="*/ 576 w 2622"/>
                <a:gd name="T43" fmla="*/ 2272 h 2622"/>
                <a:gd name="T44" fmla="*/ 770 w 2622"/>
                <a:gd name="T45" fmla="*/ 2394 h 2622"/>
                <a:gd name="T46" fmla="*/ 904 w 2622"/>
                <a:gd name="T47" fmla="*/ 2560 h 2622"/>
                <a:gd name="T48" fmla="*/ 1196 w 2622"/>
                <a:gd name="T49" fmla="*/ 2516 h 2622"/>
                <a:gd name="T50" fmla="*/ 1426 w 2622"/>
                <a:gd name="T51" fmla="*/ 2516 h 2622"/>
                <a:gd name="T52" fmla="*/ 1720 w 2622"/>
                <a:gd name="T53" fmla="*/ 2560 h 2622"/>
                <a:gd name="T54" fmla="*/ 1854 w 2622"/>
                <a:gd name="T55" fmla="*/ 2394 h 2622"/>
                <a:gd name="T56" fmla="*/ 2048 w 2622"/>
                <a:gd name="T57" fmla="*/ 2272 h 2622"/>
                <a:gd name="T58" fmla="*/ 2216 w 2622"/>
                <a:gd name="T59" fmla="*/ 2116 h 2622"/>
                <a:gd name="T60" fmla="*/ 2412 w 2622"/>
                <a:gd name="T61" fmla="*/ 2028 h 2622"/>
                <a:gd name="T62" fmla="*/ 2446 w 2622"/>
                <a:gd name="T63" fmla="*/ 1734 h 2622"/>
                <a:gd name="T64" fmla="*/ 2506 w 2622"/>
                <a:gd name="T65" fmla="*/ 1512 h 2622"/>
                <a:gd name="T66" fmla="*/ 1312 w 2622"/>
                <a:gd name="T67" fmla="*/ 2420 h 2622"/>
                <a:gd name="T68" fmla="*/ 1088 w 2622"/>
                <a:gd name="T69" fmla="*/ 2398 h 2622"/>
                <a:gd name="T70" fmla="*/ 830 w 2622"/>
                <a:gd name="T71" fmla="*/ 2312 h 2622"/>
                <a:gd name="T72" fmla="*/ 606 w 2622"/>
                <a:gd name="T73" fmla="*/ 2168 h 2622"/>
                <a:gd name="T74" fmla="*/ 422 w 2622"/>
                <a:gd name="T75" fmla="*/ 1976 h 2622"/>
                <a:gd name="T76" fmla="*/ 290 w 2622"/>
                <a:gd name="T77" fmla="*/ 1744 h 2622"/>
                <a:gd name="T78" fmla="*/ 216 w 2622"/>
                <a:gd name="T79" fmla="*/ 1480 h 2622"/>
                <a:gd name="T80" fmla="*/ 208 w 2622"/>
                <a:gd name="T81" fmla="*/ 1198 h 2622"/>
                <a:gd name="T82" fmla="*/ 270 w 2622"/>
                <a:gd name="T83" fmla="*/ 930 h 2622"/>
                <a:gd name="T84" fmla="*/ 392 w 2622"/>
                <a:gd name="T85" fmla="*/ 692 h 2622"/>
                <a:gd name="T86" fmla="*/ 566 w 2622"/>
                <a:gd name="T87" fmla="*/ 490 h 2622"/>
                <a:gd name="T88" fmla="*/ 782 w 2622"/>
                <a:gd name="T89" fmla="*/ 336 h 2622"/>
                <a:gd name="T90" fmla="*/ 1034 w 2622"/>
                <a:gd name="T91" fmla="*/ 236 h 2622"/>
                <a:gd name="T92" fmla="*/ 1312 w 2622"/>
                <a:gd name="T93" fmla="*/ 202 h 2622"/>
                <a:gd name="T94" fmla="*/ 1588 w 2622"/>
                <a:gd name="T95" fmla="*/ 236 h 2622"/>
                <a:gd name="T96" fmla="*/ 1840 w 2622"/>
                <a:gd name="T97" fmla="*/ 336 h 2622"/>
                <a:gd name="T98" fmla="*/ 2058 w 2622"/>
                <a:gd name="T99" fmla="*/ 490 h 2622"/>
                <a:gd name="T100" fmla="*/ 2232 w 2622"/>
                <a:gd name="T101" fmla="*/ 692 h 2622"/>
                <a:gd name="T102" fmla="*/ 2354 w 2622"/>
                <a:gd name="T103" fmla="*/ 930 h 2622"/>
                <a:gd name="T104" fmla="*/ 2416 w 2622"/>
                <a:gd name="T105" fmla="*/ 1198 h 2622"/>
                <a:gd name="T106" fmla="*/ 2408 w 2622"/>
                <a:gd name="T107" fmla="*/ 1480 h 2622"/>
                <a:gd name="T108" fmla="*/ 2334 w 2622"/>
                <a:gd name="T109" fmla="*/ 1744 h 2622"/>
                <a:gd name="T110" fmla="*/ 2200 w 2622"/>
                <a:gd name="T111" fmla="*/ 1976 h 2622"/>
                <a:gd name="T112" fmla="*/ 2018 w 2622"/>
                <a:gd name="T113" fmla="*/ 2168 h 2622"/>
                <a:gd name="T114" fmla="*/ 1792 w 2622"/>
                <a:gd name="T115" fmla="*/ 2312 h 2622"/>
                <a:gd name="T116" fmla="*/ 1536 w 2622"/>
                <a:gd name="T117" fmla="*/ 2398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80808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2" name="Oval 676"/>
            <p:cNvSpPr>
              <a:spLocks noChangeArrowheads="1"/>
            </p:cNvSpPr>
            <p:nvPr/>
          </p:nvSpPr>
          <p:spPr bwMode="auto">
            <a:xfrm rot="-324743">
              <a:off x="226" y="235"/>
              <a:ext cx="1698" cy="16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zh-CN" altLang="zh-CN" sz="2800">
                <a:solidFill>
                  <a:srgbClr val="000000"/>
                </a:solidFill>
                <a:latin typeface="微软雅黑" pitchFamily="34" charset="-122"/>
                <a:sym typeface="Malgun Gothic" pitchFamily="34" charset="-127"/>
              </a:endParaRPr>
            </a:p>
          </p:txBody>
        </p:sp>
        <p:sp>
          <p:nvSpPr>
            <p:cNvPr id="12293" name="Rectangle 26"/>
            <p:cNvSpPr>
              <a:spLocks noChangeArrowheads="1"/>
            </p:cNvSpPr>
            <p:nvPr/>
          </p:nvSpPr>
          <p:spPr bwMode="auto">
            <a:xfrm rot="-1201860">
              <a:off x="498" y="824"/>
              <a:ext cx="108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WHY</a:t>
              </a:r>
              <a:endParaRPr lang="en-US" altLang="zh-CN" sz="4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algn="ctr"/>
              <a:endParaRPr lang="en-US" altLang="zh-CN"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grpSp>
        <p:nvGrpSpPr>
          <p:cNvPr id="13318" name="Group 33"/>
          <p:cNvGrpSpPr/>
          <p:nvPr/>
        </p:nvGrpSpPr>
        <p:grpSpPr bwMode="auto">
          <a:xfrm>
            <a:off x="6249988" y="1406525"/>
            <a:ext cx="2628900" cy="2630488"/>
            <a:chOff x="0" y="0"/>
            <a:chExt cx="1656" cy="1657"/>
          </a:xfrm>
        </p:grpSpPr>
        <p:sp>
          <p:nvSpPr>
            <p:cNvPr id="12295" name="Freeform 673"/>
            <p:cNvSpPr>
              <a:spLocks noEditPoints="1" noChangeArrowheads="1"/>
            </p:cNvSpPr>
            <p:nvPr/>
          </p:nvSpPr>
          <p:spPr bwMode="auto">
            <a:xfrm rot="-324743">
              <a:off x="0" y="0"/>
              <a:ext cx="1656" cy="1657"/>
            </a:xfrm>
            <a:custGeom>
              <a:avLst/>
              <a:gdLst>
                <a:gd name="T0" fmla="*/ 1706 w 1816"/>
                <a:gd name="T1" fmla="*/ 792 h 1816"/>
                <a:gd name="T2" fmla="*/ 1774 w 1816"/>
                <a:gd name="T3" fmla="*/ 626 h 1816"/>
                <a:gd name="T4" fmla="*/ 1578 w 1816"/>
                <a:gd name="T5" fmla="*/ 460 h 1816"/>
                <a:gd name="T6" fmla="*/ 1498 w 1816"/>
                <a:gd name="T7" fmla="*/ 216 h 1816"/>
                <a:gd name="T8" fmla="*/ 1318 w 1816"/>
                <a:gd name="T9" fmla="*/ 214 h 1816"/>
                <a:gd name="T10" fmla="*/ 1150 w 1816"/>
                <a:gd name="T11" fmla="*/ 138 h 1816"/>
                <a:gd name="T12" fmla="*/ 978 w 1816"/>
                <a:gd name="T13" fmla="*/ 104 h 1816"/>
                <a:gd name="T14" fmla="*/ 792 w 1816"/>
                <a:gd name="T15" fmla="*/ 110 h 1816"/>
                <a:gd name="T16" fmla="*/ 626 w 1816"/>
                <a:gd name="T17" fmla="*/ 42 h 1816"/>
                <a:gd name="T18" fmla="*/ 460 w 1816"/>
                <a:gd name="T19" fmla="*/ 236 h 1816"/>
                <a:gd name="T20" fmla="*/ 216 w 1816"/>
                <a:gd name="T21" fmla="*/ 316 h 1816"/>
                <a:gd name="T22" fmla="*/ 214 w 1816"/>
                <a:gd name="T23" fmla="*/ 496 h 1816"/>
                <a:gd name="T24" fmla="*/ 138 w 1816"/>
                <a:gd name="T25" fmla="*/ 666 h 1816"/>
                <a:gd name="T26" fmla="*/ 104 w 1816"/>
                <a:gd name="T27" fmla="*/ 836 h 1816"/>
                <a:gd name="T28" fmla="*/ 108 w 1816"/>
                <a:gd name="T29" fmla="*/ 1022 h 1816"/>
                <a:gd name="T30" fmla="*/ 42 w 1816"/>
                <a:gd name="T31" fmla="*/ 1190 h 1816"/>
                <a:gd name="T32" fmla="*/ 236 w 1816"/>
                <a:gd name="T33" fmla="*/ 1356 h 1816"/>
                <a:gd name="T34" fmla="*/ 316 w 1816"/>
                <a:gd name="T35" fmla="*/ 1600 h 1816"/>
                <a:gd name="T36" fmla="*/ 496 w 1816"/>
                <a:gd name="T37" fmla="*/ 1602 h 1816"/>
                <a:gd name="T38" fmla="*/ 666 w 1816"/>
                <a:gd name="T39" fmla="*/ 1678 h 1816"/>
                <a:gd name="T40" fmla="*/ 836 w 1816"/>
                <a:gd name="T41" fmla="*/ 1712 h 1816"/>
                <a:gd name="T42" fmla="*/ 1022 w 1816"/>
                <a:gd name="T43" fmla="*/ 1706 h 1816"/>
                <a:gd name="T44" fmla="*/ 1188 w 1816"/>
                <a:gd name="T45" fmla="*/ 1774 h 1816"/>
                <a:gd name="T46" fmla="*/ 1356 w 1816"/>
                <a:gd name="T47" fmla="*/ 1578 h 1816"/>
                <a:gd name="T48" fmla="*/ 1600 w 1816"/>
                <a:gd name="T49" fmla="*/ 1500 h 1816"/>
                <a:gd name="T50" fmla="*/ 1602 w 1816"/>
                <a:gd name="T51" fmla="*/ 1320 h 1816"/>
                <a:gd name="T52" fmla="*/ 1678 w 1816"/>
                <a:gd name="T53" fmla="*/ 1150 h 1816"/>
                <a:gd name="T54" fmla="*/ 1710 w 1816"/>
                <a:gd name="T55" fmla="*/ 978 h 1816"/>
                <a:gd name="T56" fmla="*/ 872 w 1816"/>
                <a:gd name="T57" fmla="*/ 1612 h 1816"/>
                <a:gd name="T58" fmla="*/ 730 w 1816"/>
                <a:gd name="T59" fmla="*/ 1592 h 1816"/>
                <a:gd name="T60" fmla="*/ 602 w 1816"/>
                <a:gd name="T61" fmla="*/ 1544 h 1816"/>
                <a:gd name="T62" fmla="*/ 484 w 1816"/>
                <a:gd name="T63" fmla="*/ 1474 h 1816"/>
                <a:gd name="T64" fmla="*/ 384 w 1816"/>
                <a:gd name="T65" fmla="*/ 1382 h 1816"/>
                <a:gd name="T66" fmla="*/ 304 w 1816"/>
                <a:gd name="T67" fmla="*/ 1274 h 1816"/>
                <a:gd name="T68" fmla="*/ 244 w 1816"/>
                <a:gd name="T69" fmla="*/ 1150 h 1816"/>
                <a:gd name="T70" fmla="*/ 210 w 1816"/>
                <a:gd name="T71" fmla="*/ 1016 h 1816"/>
                <a:gd name="T72" fmla="*/ 202 w 1816"/>
                <a:gd name="T73" fmla="*/ 872 h 1816"/>
                <a:gd name="T74" fmla="*/ 224 w 1816"/>
                <a:gd name="T75" fmla="*/ 732 h 1816"/>
                <a:gd name="T76" fmla="*/ 272 w 1816"/>
                <a:gd name="T77" fmla="*/ 602 h 1816"/>
                <a:gd name="T78" fmla="*/ 342 w 1816"/>
                <a:gd name="T79" fmla="*/ 486 h 1816"/>
                <a:gd name="T80" fmla="*/ 432 w 1816"/>
                <a:gd name="T81" fmla="*/ 386 h 1816"/>
                <a:gd name="T82" fmla="*/ 542 w 1816"/>
                <a:gd name="T83" fmla="*/ 304 h 1816"/>
                <a:gd name="T84" fmla="*/ 664 w 1816"/>
                <a:gd name="T85" fmla="*/ 244 h 1816"/>
                <a:gd name="T86" fmla="*/ 800 w 1816"/>
                <a:gd name="T87" fmla="*/ 210 h 1816"/>
                <a:gd name="T88" fmla="*/ 944 w 1816"/>
                <a:gd name="T89" fmla="*/ 202 h 1816"/>
                <a:gd name="T90" fmla="*/ 1084 w 1816"/>
                <a:gd name="T91" fmla="*/ 224 h 1816"/>
                <a:gd name="T92" fmla="*/ 1214 w 1816"/>
                <a:gd name="T93" fmla="*/ 272 h 1816"/>
                <a:gd name="T94" fmla="*/ 1330 w 1816"/>
                <a:gd name="T95" fmla="*/ 342 h 1816"/>
                <a:gd name="T96" fmla="*/ 1430 w 1816"/>
                <a:gd name="T97" fmla="*/ 432 h 1816"/>
                <a:gd name="T98" fmla="*/ 1512 w 1816"/>
                <a:gd name="T99" fmla="*/ 542 h 1816"/>
                <a:gd name="T100" fmla="*/ 1570 w 1816"/>
                <a:gd name="T101" fmla="*/ 664 h 1816"/>
                <a:gd name="T102" fmla="*/ 1606 w 1816"/>
                <a:gd name="T103" fmla="*/ 800 h 1816"/>
                <a:gd name="T104" fmla="*/ 1612 w 1816"/>
                <a:gd name="T105" fmla="*/ 944 h 1816"/>
                <a:gd name="T106" fmla="*/ 1592 w 1816"/>
                <a:gd name="T107" fmla="*/ 1084 h 1816"/>
                <a:gd name="T108" fmla="*/ 1544 w 1816"/>
                <a:gd name="T109" fmla="*/ 1214 h 1816"/>
                <a:gd name="T110" fmla="*/ 1474 w 1816"/>
                <a:gd name="T111" fmla="*/ 1330 h 1816"/>
                <a:gd name="T112" fmla="*/ 1382 w 1816"/>
                <a:gd name="T113" fmla="*/ 1430 h 1816"/>
                <a:gd name="T114" fmla="*/ 1274 w 1816"/>
                <a:gd name="T115" fmla="*/ 1512 h 1816"/>
                <a:gd name="T116" fmla="*/ 1150 w 1816"/>
                <a:gd name="T117" fmla="*/ 1570 h 1816"/>
                <a:gd name="T118" fmla="*/ 1014 w 1816"/>
                <a:gd name="T119" fmla="*/ 160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6" name="Oval 677"/>
            <p:cNvSpPr>
              <a:spLocks noChangeArrowheads="1"/>
            </p:cNvSpPr>
            <p:nvPr/>
          </p:nvSpPr>
          <p:spPr bwMode="auto">
            <a:xfrm rot="-324743">
              <a:off x="260" y="261"/>
              <a:ext cx="1135" cy="1135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  <a:round/>
            </a:ln>
          </p:spPr>
          <p:txBody>
            <a:bodyPr wrap="none" anchor="ctr"/>
            <a:lstStyle/>
            <a:p>
              <a:pPr latinLnBrk="1"/>
              <a:endParaRPr lang="zh-CN" altLang="zh-CN" sz="2000">
                <a:solidFill>
                  <a:srgbClr val="000000"/>
                </a:solidFill>
                <a:latin typeface="微软雅黑" pitchFamily="34" charset="-122"/>
                <a:sym typeface="Malgun Gothic" pitchFamily="34" charset="-127"/>
              </a:endParaRPr>
            </a:p>
          </p:txBody>
        </p:sp>
        <p:sp>
          <p:nvSpPr>
            <p:cNvPr id="12297" name="Rectangle 27"/>
            <p:cNvSpPr>
              <a:spLocks noChangeArrowheads="1"/>
            </p:cNvSpPr>
            <p:nvPr/>
          </p:nvSpPr>
          <p:spPr bwMode="auto">
            <a:xfrm rot="1398530">
              <a:off x="302" y="551"/>
              <a:ext cx="108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WHO</a:t>
              </a:r>
              <a:endPara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algn="ctr"/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grpSp>
        <p:nvGrpSpPr>
          <p:cNvPr id="13322" name="Group 34"/>
          <p:cNvGrpSpPr/>
          <p:nvPr/>
        </p:nvGrpSpPr>
        <p:grpSpPr bwMode="auto">
          <a:xfrm>
            <a:off x="7739063" y="3503613"/>
            <a:ext cx="2303462" cy="2305050"/>
            <a:chOff x="0" y="0"/>
            <a:chExt cx="1451" cy="1452"/>
          </a:xfrm>
        </p:grpSpPr>
        <p:sp>
          <p:nvSpPr>
            <p:cNvPr id="12299" name="Freeform 679"/>
            <p:cNvSpPr>
              <a:spLocks noEditPoints="1" noChangeArrowheads="1"/>
            </p:cNvSpPr>
            <p:nvPr/>
          </p:nvSpPr>
          <p:spPr bwMode="auto">
            <a:xfrm rot="-324743">
              <a:off x="0" y="0"/>
              <a:ext cx="1451" cy="1452"/>
            </a:xfrm>
            <a:custGeom>
              <a:avLst/>
              <a:gdLst>
                <a:gd name="T0" fmla="*/ 1706 w 1816"/>
                <a:gd name="T1" fmla="*/ 792 h 1816"/>
                <a:gd name="T2" fmla="*/ 1774 w 1816"/>
                <a:gd name="T3" fmla="*/ 626 h 1816"/>
                <a:gd name="T4" fmla="*/ 1578 w 1816"/>
                <a:gd name="T5" fmla="*/ 460 h 1816"/>
                <a:gd name="T6" fmla="*/ 1498 w 1816"/>
                <a:gd name="T7" fmla="*/ 216 h 1816"/>
                <a:gd name="T8" fmla="*/ 1318 w 1816"/>
                <a:gd name="T9" fmla="*/ 214 h 1816"/>
                <a:gd name="T10" fmla="*/ 1150 w 1816"/>
                <a:gd name="T11" fmla="*/ 138 h 1816"/>
                <a:gd name="T12" fmla="*/ 978 w 1816"/>
                <a:gd name="T13" fmla="*/ 104 h 1816"/>
                <a:gd name="T14" fmla="*/ 792 w 1816"/>
                <a:gd name="T15" fmla="*/ 110 h 1816"/>
                <a:gd name="T16" fmla="*/ 626 w 1816"/>
                <a:gd name="T17" fmla="*/ 42 h 1816"/>
                <a:gd name="T18" fmla="*/ 460 w 1816"/>
                <a:gd name="T19" fmla="*/ 236 h 1816"/>
                <a:gd name="T20" fmla="*/ 216 w 1816"/>
                <a:gd name="T21" fmla="*/ 316 h 1816"/>
                <a:gd name="T22" fmla="*/ 214 w 1816"/>
                <a:gd name="T23" fmla="*/ 496 h 1816"/>
                <a:gd name="T24" fmla="*/ 138 w 1816"/>
                <a:gd name="T25" fmla="*/ 666 h 1816"/>
                <a:gd name="T26" fmla="*/ 104 w 1816"/>
                <a:gd name="T27" fmla="*/ 836 h 1816"/>
                <a:gd name="T28" fmla="*/ 108 w 1816"/>
                <a:gd name="T29" fmla="*/ 1022 h 1816"/>
                <a:gd name="T30" fmla="*/ 42 w 1816"/>
                <a:gd name="T31" fmla="*/ 1190 h 1816"/>
                <a:gd name="T32" fmla="*/ 236 w 1816"/>
                <a:gd name="T33" fmla="*/ 1356 h 1816"/>
                <a:gd name="T34" fmla="*/ 316 w 1816"/>
                <a:gd name="T35" fmla="*/ 1600 h 1816"/>
                <a:gd name="T36" fmla="*/ 496 w 1816"/>
                <a:gd name="T37" fmla="*/ 1602 h 1816"/>
                <a:gd name="T38" fmla="*/ 666 w 1816"/>
                <a:gd name="T39" fmla="*/ 1678 h 1816"/>
                <a:gd name="T40" fmla="*/ 836 w 1816"/>
                <a:gd name="T41" fmla="*/ 1712 h 1816"/>
                <a:gd name="T42" fmla="*/ 1022 w 1816"/>
                <a:gd name="T43" fmla="*/ 1706 h 1816"/>
                <a:gd name="T44" fmla="*/ 1188 w 1816"/>
                <a:gd name="T45" fmla="*/ 1774 h 1816"/>
                <a:gd name="T46" fmla="*/ 1356 w 1816"/>
                <a:gd name="T47" fmla="*/ 1578 h 1816"/>
                <a:gd name="T48" fmla="*/ 1600 w 1816"/>
                <a:gd name="T49" fmla="*/ 1500 h 1816"/>
                <a:gd name="T50" fmla="*/ 1602 w 1816"/>
                <a:gd name="T51" fmla="*/ 1320 h 1816"/>
                <a:gd name="T52" fmla="*/ 1678 w 1816"/>
                <a:gd name="T53" fmla="*/ 1150 h 1816"/>
                <a:gd name="T54" fmla="*/ 1710 w 1816"/>
                <a:gd name="T55" fmla="*/ 978 h 1816"/>
                <a:gd name="T56" fmla="*/ 872 w 1816"/>
                <a:gd name="T57" fmla="*/ 1612 h 1816"/>
                <a:gd name="T58" fmla="*/ 730 w 1816"/>
                <a:gd name="T59" fmla="*/ 1592 h 1816"/>
                <a:gd name="T60" fmla="*/ 602 w 1816"/>
                <a:gd name="T61" fmla="*/ 1544 h 1816"/>
                <a:gd name="T62" fmla="*/ 484 w 1816"/>
                <a:gd name="T63" fmla="*/ 1474 h 1816"/>
                <a:gd name="T64" fmla="*/ 384 w 1816"/>
                <a:gd name="T65" fmla="*/ 1382 h 1816"/>
                <a:gd name="T66" fmla="*/ 304 w 1816"/>
                <a:gd name="T67" fmla="*/ 1274 h 1816"/>
                <a:gd name="T68" fmla="*/ 244 w 1816"/>
                <a:gd name="T69" fmla="*/ 1150 h 1816"/>
                <a:gd name="T70" fmla="*/ 210 w 1816"/>
                <a:gd name="T71" fmla="*/ 1016 h 1816"/>
                <a:gd name="T72" fmla="*/ 202 w 1816"/>
                <a:gd name="T73" fmla="*/ 872 h 1816"/>
                <a:gd name="T74" fmla="*/ 224 w 1816"/>
                <a:gd name="T75" fmla="*/ 732 h 1816"/>
                <a:gd name="T76" fmla="*/ 272 w 1816"/>
                <a:gd name="T77" fmla="*/ 602 h 1816"/>
                <a:gd name="T78" fmla="*/ 342 w 1816"/>
                <a:gd name="T79" fmla="*/ 486 h 1816"/>
                <a:gd name="T80" fmla="*/ 432 w 1816"/>
                <a:gd name="T81" fmla="*/ 386 h 1816"/>
                <a:gd name="T82" fmla="*/ 542 w 1816"/>
                <a:gd name="T83" fmla="*/ 304 h 1816"/>
                <a:gd name="T84" fmla="*/ 664 w 1816"/>
                <a:gd name="T85" fmla="*/ 244 h 1816"/>
                <a:gd name="T86" fmla="*/ 800 w 1816"/>
                <a:gd name="T87" fmla="*/ 210 h 1816"/>
                <a:gd name="T88" fmla="*/ 944 w 1816"/>
                <a:gd name="T89" fmla="*/ 202 h 1816"/>
                <a:gd name="T90" fmla="*/ 1084 w 1816"/>
                <a:gd name="T91" fmla="*/ 224 h 1816"/>
                <a:gd name="T92" fmla="*/ 1214 w 1816"/>
                <a:gd name="T93" fmla="*/ 272 h 1816"/>
                <a:gd name="T94" fmla="*/ 1330 w 1816"/>
                <a:gd name="T95" fmla="*/ 342 h 1816"/>
                <a:gd name="T96" fmla="*/ 1430 w 1816"/>
                <a:gd name="T97" fmla="*/ 432 h 1816"/>
                <a:gd name="T98" fmla="*/ 1512 w 1816"/>
                <a:gd name="T99" fmla="*/ 542 h 1816"/>
                <a:gd name="T100" fmla="*/ 1570 w 1816"/>
                <a:gd name="T101" fmla="*/ 664 h 1816"/>
                <a:gd name="T102" fmla="*/ 1606 w 1816"/>
                <a:gd name="T103" fmla="*/ 800 h 1816"/>
                <a:gd name="T104" fmla="*/ 1612 w 1816"/>
                <a:gd name="T105" fmla="*/ 944 h 1816"/>
                <a:gd name="T106" fmla="*/ 1592 w 1816"/>
                <a:gd name="T107" fmla="*/ 1084 h 1816"/>
                <a:gd name="T108" fmla="*/ 1544 w 1816"/>
                <a:gd name="T109" fmla="*/ 1214 h 1816"/>
                <a:gd name="T110" fmla="*/ 1474 w 1816"/>
                <a:gd name="T111" fmla="*/ 1330 h 1816"/>
                <a:gd name="T112" fmla="*/ 1382 w 1816"/>
                <a:gd name="T113" fmla="*/ 1430 h 1816"/>
                <a:gd name="T114" fmla="*/ 1274 w 1816"/>
                <a:gd name="T115" fmla="*/ 1512 h 1816"/>
                <a:gd name="T116" fmla="*/ 1150 w 1816"/>
                <a:gd name="T117" fmla="*/ 1570 h 1816"/>
                <a:gd name="T118" fmla="*/ 1014 w 1816"/>
                <a:gd name="T119" fmla="*/ 1606 h 1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808080">
                <a:alpha val="78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Oval 680"/>
            <p:cNvSpPr>
              <a:spLocks noChangeArrowheads="1"/>
            </p:cNvSpPr>
            <p:nvPr/>
          </p:nvSpPr>
          <p:spPr bwMode="auto">
            <a:xfrm rot="-324743">
              <a:off x="228" y="229"/>
              <a:ext cx="994" cy="994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zh-CN" altLang="zh-CN">
                <a:solidFill>
                  <a:srgbClr val="000000"/>
                </a:solidFill>
                <a:latin typeface="微软雅黑" pitchFamily="34" charset="-122"/>
                <a:sym typeface="Malgun Gothic" pitchFamily="34" charset="-127"/>
              </a:endParaRPr>
            </a:p>
          </p:txBody>
        </p:sp>
        <p:sp>
          <p:nvSpPr>
            <p:cNvPr id="12301" name="Rectangle 28"/>
            <p:cNvSpPr>
              <a:spLocks noChangeArrowheads="1"/>
            </p:cNvSpPr>
            <p:nvPr/>
          </p:nvSpPr>
          <p:spPr bwMode="auto">
            <a:xfrm rot="-1383078">
              <a:off x="181" y="545"/>
              <a:ext cx="108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WHERE</a:t>
              </a:r>
              <a:endPara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algn="ctr"/>
              <a:endParaRPr lang="en-US" altLang="zh-CN" sz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</p:grpSp>
      <p:grpSp>
        <p:nvGrpSpPr>
          <p:cNvPr id="13326" name="Group 35"/>
          <p:cNvGrpSpPr/>
          <p:nvPr/>
        </p:nvGrpSpPr>
        <p:grpSpPr bwMode="auto">
          <a:xfrm>
            <a:off x="5505451" y="941388"/>
            <a:ext cx="1222375" cy="1014412"/>
            <a:chOff x="0" y="0"/>
            <a:chExt cx="771" cy="639"/>
          </a:xfrm>
        </p:grpSpPr>
        <p:sp>
          <p:nvSpPr>
            <p:cNvPr id="12303" name="Arc 682"/>
            <p:cNvSpPr>
              <a:spLocks noChangeArrowheads="1"/>
            </p:cNvSpPr>
            <p:nvPr/>
          </p:nvSpPr>
          <p:spPr bwMode="auto">
            <a:xfrm rot="-2853594">
              <a:off x="50" y="4"/>
              <a:ext cx="639" cy="632"/>
            </a:xfrm>
            <a:custGeom>
              <a:avLst/>
              <a:gdLst>
                <a:gd name="T0" fmla="*/ 3237 w 21600"/>
                <a:gd name="T1" fmla="*/ -1 h 21356"/>
                <a:gd name="T2" fmla="*/ 21600 w 21600"/>
                <a:gd name="T3" fmla="*/ 21356 h 21356"/>
                <a:gd name="T4" fmla="*/ 3237 w 21600"/>
                <a:gd name="T5" fmla="*/ -1 h 21356"/>
                <a:gd name="T6" fmla="*/ 21600 w 21600"/>
                <a:gd name="T7" fmla="*/ 21356 h 21356"/>
                <a:gd name="T8" fmla="*/ 0 w 21600"/>
                <a:gd name="T9" fmla="*/ 21356 h 21356"/>
                <a:gd name="T10" fmla="*/ 3237 w 21600"/>
                <a:gd name="T11" fmla="*/ -1 h 2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356" fill="none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4" name="Text Box 29"/>
            <p:cNvSpPr>
              <a:spLocks noChangeArrowheads="1"/>
            </p:cNvSpPr>
            <p:nvPr/>
          </p:nvSpPr>
          <p:spPr bwMode="auto">
            <a:xfrm rot="-265992">
              <a:off x="0" y="254"/>
              <a:ext cx="771" cy="23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TXTE</a:t>
              </a:r>
            </a:p>
          </p:txBody>
        </p:sp>
      </p:grpSp>
      <p:grpSp>
        <p:nvGrpSpPr>
          <p:cNvPr id="13329" name="Group 36"/>
          <p:cNvGrpSpPr/>
          <p:nvPr/>
        </p:nvGrpSpPr>
        <p:grpSpPr bwMode="auto">
          <a:xfrm>
            <a:off x="6297613" y="3257550"/>
            <a:ext cx="1616075" cy="1906588"/>
            <a:chOff x="0" y="0"/>
            <a:chExt cx="1018" cy="1201"/>
          </a:xfrm>
        </p:grpSpPr>
        <p:sp>
          <p:nvSpPr>
            <p:cNvPr id="12306" name="Arc 681"/>
            <p:cNvSpPr>
              <a:spLocks noChangeArrowheads="1"/>
            </p:cNvSpPr>
            <p:nvPr/>
          </p:nvSpPr>
          <p:spPr bwMode="auto">
            <a:xfrm rot="7501686">
              <a:off x="-71" y="113"/>
              <a:ext cx="1201" cy="976"/>
            </a:xfrm>
            <a:custGeom>
              <a:avLst/>
              <a:gdLst>
                <a:gd name="T0" fmla="*/ 14840 w 21600"/>
                <a:gd name="T1" fmla="*/ -1 h 15695"/>
                <a:gd name="T2" fmla="*/ 21600 w 21600"/>
                <a:gd name="T3" fmla="*/ 15695 h 15695"/>
                <a:gd name="T4" fmla="*/ 14840 w 21600"/>
                <a:gd name="T5" fmla="*/ -1 h 15695"/>
                <a:gd name="T6" fmla="*/ 21600 w 21600"/>
                <a:gd name="T7" fmla="*/ 15695 h 15695"/>
                <a:gd name="T8" fmla="*/ 0 w 21600"/>
                <a:gd name="T9" fmla="*/ 15695 h 15695"/>
                <a:gd name="T10" fmla="*/ 14840 w 21600"/>
                <a:gd name="T11" fmla="*/ -1 h 15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15695" fill="none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7" name="Text Box 30"/>
            <p:cNvSpPr>
              <a:spLocks noChangeArrowheads="1"/>
            </p:cNvSpPr>
            <p:nvPr/>
          </p:nvSpPr>
          <p:spPr bwMode="auto">
            <a:xfrm rot="929340">
              <a:off x="0" y="655"/>
              <a:ext cx="771" cy="23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TXTE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332" name="Group 37"/>
          <p:cNvGrpSpPr/>
          <p:nvPr/>
        </p:nvGrpSpPr>
        <p:grpSpPr bwMode="auto">
          <a:xfrm>
            <a:off x="9034464" y="2424113"/>
            <a:ext cx="650875" cy="1223962"/>
            <a:chOff x="0" y="0"/>
            <a:chExt cx="410" cy="771"/>
          </a:xfrm>
        </p:grpSpPr>
        <p:sp>
          <p:nvSpPr>
            <p:cNvPr id="12309" name="Arc 683"/>
            <p:cNvSpPr>
              <a:spLocks noChangeArrowheads="1"/>
            </p:cNvSpPr>
            <p:nvPr/>
          </p:nvSpPr>
          <p:spPr bwMode="auto">
            <a:xfrm rot="256945">
              <a:off x="19" y="93"/>
              <a:ext cx="391" cy="566"/>
            </a:xfrm>
            <a:custGeom>
              <a:avLst/>
              <a:gdLst>
                <a:gd name="T0" fmla="*/ 3237 w 21600"/>
                <a:gd name="T1" fmla="*/ -1 h 31203"/>
                <a:gd name="T2" fmla="*/ 21600 w 21600"/>
                <a:gd name="T3" fmla="*/ 21356 h 31203"/>
                <a:gd name="T4" fmla="*/ 19224 w 21600"/>
                <a:gd name="T5" fmla="*/ 31202 h 31203"/>
                <a:gd name="T6" fmla="*/ 3237 w 21600"/>
                <a:gd name="T7" fmla="*/ -1 h 31203"/>
                <a:gd name="T8" fmla="*/ 21600 w 21600"/>
                <a:gd name="T9" fmla="*/ 21356 h 31203"/>
                <a:gd name="T10" fmla="*/ 19224 w 21600"/>
                <a:gd name="T11" fmla="*/ 31202 h 31203"/>
                <a:gd name="T12" fmla="*/ 0 w 21600"/>
                <a:gd name="T13" fmla="*/ 21356 h 31203"/>
                <a:gd name="T14" fmla="*/ 3237 w 21600"/>
                <a:gd name="T15" fmla="*/ -1 h 3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31203" fill="none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38100">
              <a:solidFill>
                <a:schemeClr val="bg1">
                  <a:lumMod val="50000"/>
                </a:schemeClr>
              </a:solidFill>
              <a:prstDash val="sysDot"/>
              <a:miter lim="800000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0" name="Text Box 31"/>
            <p:cNvSpPr>
              <a:spLocks noChangeArrowheads="1"/>
            </p:cNvSpPr>
            <p:nvPr/>
          </p:nvSpPr>
          <p:spPr bwMode="auto">
            <a:xfrm rot="3729580">
              <a:off x="-270" y="270"/>
              <a:ext cx="771" cy="231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TXTE</a:t>
              </a:r>
            </a:p>
          </p:txBody>
        </p:sp>
      </p:grpSp>
      <p:sp>
        <p:nvSpPr>
          <p:cNvPr id="13335" name="矩形 27"/>
          <p:cNvSpPr>
            <a:spLocks noChangeArrowheads="1"/>
          </p:cNvSpPr>
          <p:nvPr/>
        </p:nvSpPr>
        <p:spPr bwMode="auto">
          <a:xfrm>
            <a:off x="2430068" y="4758899"/>
            <a:ext cx="1587500" cy="71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攻击手段分析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Kaiti SC Regular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黑客工具分析</a:t>
            </a:r>
          </a:p>
        </p:txBody>
      </p:sp>
      <p:sp>
        <p:nvSpPr>
          <p:cNvPr id="13336" name="矩形 27"/>
          <p:cNvSpPr>
            <a:spLocks noChangeArrowheads="1"/>
          </p:cNvSpPr>
          <p:nvPr/>
        </p:nvSpPr>
        <p:spPr bwMode="auto">
          <a:xfrm>
            <a:off x="7659688" y="657225"/>
            <a:ext cx="274955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攻击者身份、个人信息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Kaiti SC Regular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网络指纹</a:t>
            </a:r>
          </a:p>
        </p:txBody>
      </p:sp>
      <p:sp>
        <p:nvSpPr>
          <p:cNvPr id="13337" name="矩形 27"/>
          <p:cNvSpPr>
            <a:spLocks noChangeArrowheads="1"/>
          </p:cNvSpPr>
          <p:nvPr/>
        </p:nvSpPr>
        <p:spPr bwMode="auto">
          <a:xfrm>
            <a:off x="6602414" y="5434013"/>
            <a:ext cx="2276475" cy="71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安全事件轨迹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Kaiti SC Regular" charset="0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攻击者历史轨迹</a:t>
            </a:r>
          </a:p>
        </p:txBody>
      </p:sp>
      <p:sp>
        <p:nvSpPr>
          <p:cNvPr id="12314" name="矩形 7"/>
          <p:cNvSpPr>
            <a:spLocks noChangeArrowheads="1"/>
          </p:cNvSpPr>
          <p:nvPr/>
        </p:nvSpPr>
        <p:spPr bwMode="auto">
          <a:xfrm>
            <a:off x="8832851" y="6381750"/>
            <a:ext cx="14398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>
                <a:solidFill>
                  <a:srgbClr val="BFBFBF"/>
                </a:solidFill>
                <a:sym typeface="Lucida Sans Unicode" pitchFamily="34" charset="0"/>
              </a:rPr>
              <a:t>www.tass.com.cn</a:t>
            </a:r>
            <a:endParaRPr lang="en-US" altLang="zh-CN" sz="1100" b="1">
              <a:solidFill>
                <a:srgbClr val="BFBFBF"/>
              </a:solidFill>
              <a:sym typeface="黑体" pitchFamily="49" charset="-122"/>
            </a:endParaRPr>
          </a:p>
        </p:txBody>
      </p:sp>
      <p:sp>
        <p:nvSpPr>
          <p:cNvPr id="12316" name="矩形 13339"/>
          <p:cNvSpPr>
            <a:spLocks noChangeArrowheads="1"/>
          </p:cNvSpPr>
          <p:nvPr/>
        </p:nvSpPr>
        <p:spPr bwMode="auto">
          <a:xfrm>
            <a:off x="5014118" y="-8551"/>
            <a:ext cx="25135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溯源能做什么？</a:t>
            </a:r>
          </a:p>
        </p:txBody>
      </p:sp>
      <p:pic>
        <p:nvPicPr>
          <p:cNvPr id="29" name="图片 13315" descr="logo猎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49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49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5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49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9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3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199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4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3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48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8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Rot by="21600000">
                                      <p:cBhvr>
                                        <p:cTn id="55" dur="2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5" grpId="0" bldLvl="0"/>
      <p:bldP spid="13336" grpId="0" bldLvl="0"/>
      <p:bldP spid="13337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6385"/>
          <p:cNvSpPr>
            <a:spLocks noGrp="1" noChangeArrowheads="1"/>
          </p:cNvSpPr>
          <p:nvPr>
            <p:ph type="title"/>
          </p:nvPr>
        </p:nvSpPr>
        <p:spPr>
          <a:xfrm>
            <a:off x="2208340" y="-140401"/>
            <a:ext cx="8075612" cy="7207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怎么样追溯？</a:t>
            </a:r>
          </a:p>
        </p:txBody>
      </p:sp>
      <p:sp>
        <p:nvSpPr>
          <p:cNvPr id="13316" name="任意多边形 16387"/>
          <p:cNvSpPr>
            <a:spLocks noChangeArrowheads="1"/>
          </p:cNvSpPr>
          <p:nvPr/>
        </p:nvSpPr>
        <p:spPr bwMode="auto">
          <a:xfrm>
            <a:off x="7470776" y="1262064"/>
            <a:ext cx="1350010" cy="632461"/>
          </a:xfrm>
          <a:custGeom>
            <a:avLst/>
            <a:gdLst>
              <a:gd name="T0" fmla="*/ 138 w 21313"/>
              <a:gd name="T1" fmla="*/ 9759 h 19669"/>
              <a:gd name="T2" fmla="*/ 1128 w 21313"/>
              <a:gd name="T3" fmla="*/ 2435 h 19669"/>
              <a:gd name="T4" fmla="*/ 8494 w 21313"/>
              <a:gd name="T5" fmla="*/ 498 h 19669"/>
              <a:gd name="T6" fmla="*/ 19940 w 21313"/>
              <a:gd name="T7" fmla="*/ 3506 h 19669"/>
              <a:gd name="T8" fmla="*/ 21309 w 21313"/>
              <a:gd name="T9" fmla="*/ 9315 h 19669"/>
              <a:gd name="T10" fmla="*/ 16457 w 21313"/>
              <a:gd name="T11" fmla="*/ 17396 h 19669"/>
              <a:gd name="T12" fmla="*/ 3020 w 21313"/>
              <a:gd name="T13" fmla="*/ 16891 h 19669"/>
              <a:gd name="T14" fmla="*/ 532 w 21313"/>
              <a:gd name="T15" fmla="*/ 19669 h 19669"/>
              <a:gd name="T16" fmla="*/ 1652 w 21313"/>
              <a:gd name="T17" fmla="*/ 14618 h 19669"/>
              <a:gd name="T18" fmla="*/ 138 w 21313"/>
              <a:gd name="T19" fmla="*/ 9759 h 19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313" h="19669">
                <a:moveTo>
                  <a:pt x="138" y="9759"/>
                </a:moveTo>
                <a:cubicBezTo>
                  <a:pt x="-230" y="7134"/>
                  <a:pt x="152" y="4311"/>
                  <a:pt x="1128" y="2435"/>
                </a:cubicBezTo>
                <a:cubicBezTo>
                  <a:pt x="3027" y="-1211"/>
                  <a:pt x="5889" y="248"/>
                  <a:pt x="8494" y="498"/>
                </a:cubicBezTo>
                <a:cubicBezTo>
                  <a:pt x="12483" y="881"/>
                  <a:pt x="16899" y="-1931"/>
                  <a:pt x="19940" y="3506"/>
                </a:cubicBezTo>
                <a:cubicBezTo>
                  <a:pt x="20778" y="5004"/>
                  <a:pt x="21370" y="7062"/>
                  <a:pt x="21309" y="9315"/>
                </a:cubicBezTo>
                <a:cubicBezTo>
                  <a:pt x="21183" y="13925"/>
                  <a:pt x="18814" y="16337"/>
                  <a:pt x="16457" y="17396"/>
                </a:cubicBezTo>
                <a:cubicBezTo>
                  <a:pt x="12021" y="19388"/>
                  <a:pt x="7416" y="19215"/>
                  <a:pt x="3020" y="16891"/>
                </a:cubicBezTo>
                <a:lnTo>
                  <a:pt x="532" y="19669"/>
                </a:lnTo>
                <a:lnTo>
                  <a:pt x="1652" y="14618"/>
                </a:lnTo>
                <a:lnTo>
                  <a:pt x="138" y="9759"/>
                </a:lnTo>
                <a:close/>
              </a:path>
            </a:pathLst>
          </a:custGeom>
          <a:noFill/>
          <a:ln w="25400">
            <a:solidFill>
              <a:schemeClr val="bg2">
                <a:lumMod val="1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任意多边形 16390"/>
          <p:cNvSpPr>
            <a:spLocks noChangeArrowheads="1"/>
          </p:cNvSpPr>
          <p:nvPr/>
        </p:nvSpPr>
        <p:spPr bwMode="auto">
          <a:xfrm>
            <a:off x="7740651" y="2560639"/>
            <a:ext cx="1520167" cy="757872"/>
          </a:xfrm>
          <a:custGeom>
            <a:avLst/>
            <a:gdLst>
              <a:gd name="T0" fmla="*/ 949 w 21450"/>
              <a:gd name="T1" fmla="*/ 15389 h 21200"/>
              <a:gd name="T2" fmla="*/ 1240 w 21450"/>
              <a:gd name="T3" fmla="*/ 6286 h 21200"/>
              <a:gd name="T4" fmla="*/ 11760 w 21450"/>
              <a:gd name="T5" fmla="*/ 267 h 21200"/>
              <a:gd name="T6" fmla="*/ 20097 w 21450"/>
              <a:gd name="T7" fmla="*/ 5625 h 21200"/>
              <a:gd name="T8" fmla="*/ 21415 w 21450"/>
              <a:gd name="T9" fmla="*/ 12793 h 21200"/>
              <a:gd name="T10" fmla="*/ 14664 w 21450"/>
              <a:gd name="T11" fmla="*/ 21201 h 21200"/>
              <a:gd name="T12" fmla="*/ 2991 w 21450"/>
              <a:gd name="T13" fmla="*/ 18842 h 21200"/>
              <a:gd name="T14" fmla="*/ 0 w 21450"/>
              <a:gd name="T15" fmla="*/ 19719 h 21200"/>
              <a:gd name="T16" fmla="*/ 136 w 21450"/>
              <a:gd name="T17" fmla="*/ 19114 h 21200"/>
              <a:gd name="T18" fmla="*/ 949 w 21450"/>
              <a:gd name="T19" fmla="*/ 15389 h 2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450" h="21200">
                <a:moveTo>
                  <a:pt x="949" y="15389"/>
                </a:moveTo>
                <a:cubicBezTo>
                  <a:pt x="294" y="12441"/>
                  <a:pt x="406" y="9048"/>
                  <a:pt x="1240" y="6286"/>
                </a:cubicBezTo>
                <a:cubicBezTo>
                  <a:pt x="3255" y="-392"/>
                  <a:pt x="7730" y="-366"/>
                  <a:pt x="11760" y="267"/>
                </a:cubicBezTo>
                <a:cubicBezTo>
                  <a:pt x="14784" y="742"/>
                  <a:pt x="18001" y="1247"/>
                  <a:pt x="20097" y="5625"/>
                </a:cubicBezTo>
                <a:cubicBezTo>
                  <a:pt x="21024" y="7562"/>
                  <a:pt x="21600" y="10138"/>
                  <a:pt x="21415" y="12793"/>
                </a:cubicBezTo>
                <a:cubicBezTo>
                  <a:pt x="21011" y="18602"/>
                  <a:pt x="17811" y="21208"/>
                  <a:pt x="14664" y="21201"/>
                </a:cubicBezTo>
                <a:cubicBezTo>
                  <a:pt x="10740" y="21191"/>
                  <a:pt x="6914" y="18470"/>
                  <a:pt x="2991" y="18842"/>
                </a:cubicBezTo>
                <a:cubicBezTo>
                  <a:pt x="1981" y="18937"/>
                  <a:pt x="979" y="19224"/>
                  <a:pt x="0" y="19719"/>
                </a:cubicBezTo>
                <a:cubicBezTo>
                  <a:pt x="46" y="19517"/>
                  <a:pt x="91" y="19316"/>
                  <a:pt x="136" y="19114"/>
                </a:cubicBezTo>
                <a:cubicBezTo>
                  <a:pt x="413" y="17877"/>
                  <a:pt x="684" y="16636"/>
                  <a:pt x="949" y="15389"/>
                </a:cubicBezTo>
                <a:close/>
              </a:path>
            </a:pathLst>
          </a:custGeom>
          <a:noFill/>
          <a:ln w="25400">
            <a:solidFill>
              <a:schemeClr val="bg2">
                <a:lumMod val="1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任意多边形 16393"/>
          <p:cNvSpPr>
            <a:spLocks noChangeArrowheads="1"/>
          </p:cNvSpPr>
          <p:nvPr/>
        </p:nvSpPr>
        <p:spPr bwMode="auto">
          <a:xfrm>
            <a:off x="7740650" y="4060825"/>
            <a:ext cx="1722755" cy="781050"/>
          </a:xfrm>
          <a:custGeom>
            <a:avLst/>
            <a:gdLst>
              <a:gd name="T0" fmla="*/ 3880 w 21447"/>
              <a:gd name="T1" fmla="*/ 8197 h 20253"/>
              <a:gd name="T2" fmla="*/ 5072 w 21447"/>
              <a:gd name="T3" fmla="*/ 4161 h 20253"/>
              <a:gd name="T4" fmla="*/ 11535 w 21447"/>
              <a:gd name="T5" fmla="*/ 327 h 20253"/>
              <a:gd name="T6" fmla="*/ 20762 w 21447"/>
              <a:gd name="T7" fmla="*/ 5070 h 20253"/>
              <a:gd name="T8" fmla="*/ 21340 w 21447"/>
              <a:gd name="T9" fmla="*/ 11648 h 20253"/>
              <a:gd name="T10" fmla="*/ 12706 w 21447"/>
              <a:gd name="T11" fmla="*/ 20157 h 20253"/>
              <a:gd name="T12" fmla="*/ 3580 w 21447"/>
              <a:gd name="T13" fmla="*/ 16172 h 20253"/>
              <a:gd name="T14" fmla="*/ 0 w 21447"/>
              <a:gd name="T15" fmla="*/ 14977 h 20253"/>
              <a:gd name="T16" fmla="*/ 3264 w 21447"/>
              <a:gd name="T17" fmla="*/ 12599 h 20253"/>
              <a:gd name="T18" fmla="*/ 3880 w 21447"/>
              <a:gd name="T19" fmla="*/ 8197 h 20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447" h="20253">
                <a:moveTo>
                  <a:pt x="3880" y="8197"/>
                </a:moveTo>
                <a:cubicBezTo>
                  <a:pt x="4103" y="6659"/>
                  <a:pt x="4516" y="5271"/>
                  <a:pt x="5072" y="4161"/>
                </a:cubicBezTo>
                <a:cubicBezTo>
                  <a:pt x="6755" y="801"/>
                  <a:pt x="9224" y="676"/>
                  <a:pt x="11535" y="327"/>
                </a:cubicBezTo>
                <a:cubicBezTo>
                  <a:pt x="15003" y="-198"/>
                  <a:pt x="18880" y="-857"/>
                  <a:pt x="20762" y="5070"/>
                </a:cubicBezTo>
                <a:cubicBezTo>
                  <a:pt x="21376" y="7004"/>
                  <a:pt x="21600" y="9382"/>
                  <a:pt x="21340" y="11648"/>
                </a:cubicBezTo>
                <a:cubicBezTo>
                  <a:pt x="20529" y="18728"/>
                  <a:pt x="16484" y="20743"/>
                  <a:pt x="12706" y="20157"/>
                </a:cubicBezTo>
                <a:cubicBezTo>
                  <a:pt x="9594" y="19674"/>
                  <a:pt x="6525" y="18328"/>
                  <a:pt x="3580" y="16172"/>
                </a:cubicBezTo>
                <a:lnTo>
                  <a:pt x="0" y="14977"/>
                </a:lnTo>
                <a:lnTo>
                  <a:pt x="3264" y="12599"/>
                </a:lnTo>
                <a:lnTo>
                  <a:pt x="3880" y="8197"/>
                </a:lnTo>
                <a:close/>
              </a:path>
            </a:pathLst>
          </a:custGeom>
          <a:noFill/>
          <a:ln w="25400">
            <a:solidFill>
              <a:schemeClr val="bg2">
                <a:lumMod val="1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6396" name="图片 1639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1" y="838200"/>
            <a:ext cx="4289425" cy="571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9" grpId="0" animBg="1"/>
      <p:bldP spid="133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7" name="Text Box 119"/>
          <p:cNvSpPr txBox="1">
            <a:spLocks noChangeArrowheads="1"/>
          </p:cNvSpPr>
          <p:nvPr/>
        </p:nvSpPr>
        <p:spPr bwMode="auto">
          <a:xfrm>
            <a:off x="6008689" y="5153026"/>
            <a:ext cx="304958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" indent="34163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atinLnBrk="1">
              <a:buSzPct val="100000"/>
              <a:buFont typeface="Wingdings" pitchFamily="2" charset="2"/>
              <a:buChar char="Ø"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  <a:sym typeface="Arial" pitchFamily="34" charset="0"/>
              </a:rPr>
              <a:t>本次安全事件轨迹</a:t>
            </a:r>
            <a:endParaRPr lang="zh-CN" altLang="en-US" sz="2000" b="1">
              <a:solidFill>
                <a:srgbClr val="FFFFFF"/>
              </a:solidFill>
              <a:ea typeface="微软雅黑" pitchFamily="34" charset="-122"/>
              <a:sym typeface="Arial" pitchFamily="34" charset="0"/>
            </a:endParaRPr>
          </a:p>
          <a:p>
            <a:pPr latinLnBrk="1">
              <a:buSzPct val="100000"/>
              <a:buFont typeface="Wingdings" pitchFamily="2" charset="2"/>
              <a:buChar char="Ø"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  <a:sym typeface="Arial" pitchFamily="34" charset="0"/>
              </a:rPr>
              <a:t>绘制攻击者历史轨迹</a:t>
            </a:r>
            <a:endParaRPr lang="en-US" altLang="zh-CN" sz="2000" b="1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14362" name="矩形 18457"/>
          <p:cNvSpPr>
            <a:spLocks noGrp="1" noChangeArrowheads="1"/>
          </p:cNvSpPr>
          <p:nvPr/>
        </p:nvSpPr>
        <p:spPr bwMode="auto">
          <a:xfrm>
            <a:off x="2089149" y="-150875"/>
            <a:ext cx="808196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企业现状</a:t>
            </a:r>
          </a:p>
        </p:txBody>
      </p:sp>
      <p:pic>
        <p:nvPicPr>
          <p:cNvPr id="18459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1" y="653287"/>
            <a:ext cx="9139238" cy="602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7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3312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5D9980F6-CA8D-4814-AFD6-410801FA7D9D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16387" name="矩形 13313"/>
          <p:cNvSpPr>
            <a:spLocks noChangeArrowheads="1"/>
          </p:cNvSpPr>
          <p:nvPr/>
        </p:nvSpPr>
        <p:spPr bwMode="auto">
          <a:xfrm>
            <a:off x="5076727" y="-18288"/>
            <a:ext cx="23451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我们如何溯源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?</a:t>
            </a:r>
          </a:p>
        </p:txBody>
      </p:sp>
      <p:grpSp>
        <p:nvGrpSpPr>
          <p:cNvPr id="16388" name="组合 13314"/>
          <p:cNvGrpSpPr/>
          <p:nvPr/>
        </p:nvGrpSpPr>
        <p:grpSpPr bwMode="auto">
          <a:xfrm>
            <a:off x="1861399" y="812817"/>
            <a:ext cx="9000162" cy="5917915"/>
            <a:chOff x="0" y="0"/>
            <a:chExt cx="7655293" cy="3606742"/>
          </a:xfrm>
        </p:grpSpPr>
        <p:pic>
          <p:nvPicPr>
            <p:cNvPr id="16389" name="图片 13315" descr="我们如何溯源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416321" cy="3365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图片 1331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72" y="0"/>
              <a:ext cx="7594121" cy="3606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20125" t="19800" r="30875" b="14200"/>
          <a:stretch>
            <a:fillRect/>
          </a:stretch>
        </p:blipFill>
        <p:spPr>
          <a:xfrm>
            <a:off x="1543210" y="788968"/>
            <a:ext cx="8961120" cy="5249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362" name="矩形 19457"/>
          <p:cNvSpPr>
            <a:spLocks noChangeArrowheads="1"/>
          </p:cNvSpPr>
          <p:nvPr/>
        </p:nvSpPr>
        <p:spPr bwMode="auto">
          <a:xfrm>
            <a:off x="4971951" y="-17893"/>
            <a:ext cx="215443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威胁情报分析</a:t>
            </a:r>
          </a:p>
        </p:txBody>
      </p:sp>
      <p:sp>
        <p:nvSpPr>
          <p:cNvPr id="15363" name="矩形 7"/>
          <p:cNvSpPr>
            <a:spLocks noChangeArrowheads="1"/>
          </p:cNvSpPr>
          <p:nvPr/>
        </p:nvSpPr>
        <p:spPr bwMode="auto">
          <a:xfrm>
            <a:off x="8832851" y="6381750"/>
            <a:ext cx="14398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>
                <a:solidFill>
                  <a:srgbClr val="BFBFBF"/>
                </a:solidFill>
                <a:sym typeface="Lucida Sans Unicode" pitchFamily="34" charset="0"/>
              </a:rPr>
              <a:t>www.tass.com.cn</a:t>
            </a:r>
            <a:endParaRPr lang="en-US" altLang="zh-CN" sz="1100" b="1">
              <a:solidFill>
                <a:srgbClr val="BFBFBF"/>
              </a:solidFill>
              <a:sym typeface="黑体" pitchFamily="49" charset="-122"/>
            </a:endParaRPr>
          </a:p>
        </p:txBody>
      </p:sp>
      <p:pic>
        <p:nvPicPr>
          <p:cNvPr id="15365" name="图片 19460" descr="检测威胁（白字）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788968"/>
            <a:ext cx="8497888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24577"/>
          <p:cNvSpPr>
            <a:spLocks noGrp="1" noChangeArrowheads="1"/>
          </p:cNvSpPr>
          <p:nvPr>
            <p:ph type="title"/>
          </p:nvPr>
        </p:nvSpPr>
        <p:spPr>
          <a:xfrm>
            <a:off x="2237929" y="-142871"/>
            <a:ext cx="8075612" cy="7207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威胁情报分析</a:t>
            </a:r>
          </a:p>
        </p:txBody>
      </p:sp>
      <p:pic>
        <p:nvPicPr>
          <p:cNvPr id="2457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838201"/>
            <a:ext cx="9144000" cy="5040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2529"/>
          <p:cNvSpPr>
            <a:spLocks noGrp="1" noChangeArrowheads="1"/>
          </p:cNvSpPr>
          <p:nvPr>
            <p:ph type="title"/>
          </p:nvPr>
        </p:nvSpPr>
        <p:spPr>
          <a:xfrm>
            <a:off x="2207108" y="-124949"/>
            <a:ext cx="8075612" cy="7207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威胁情报分析</a:t>
            </a:r>
          </a:p>
        </p:txBody>
      </p:sp>
      <p:pic>
        <p:nvPicPr>
          <p:cNvPr id="22531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60" y="852755"/>
            <a:ext cx="9688530" cy="5420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4903" y="866725"/>
            <a:ext cx="10171416" cy="5644565"/>
          </a:xfrm>
          <a:prstGeom prst="rect">
            <a:avLst/>
          </a:prstGeom>
        </p:spPr>
      </p:pic>
      <p:sp>
        <p:nvSpPr>
          <p:cNvPr id="3074" name="Shape 1236"/>
          <p:cNvSpPr/>
          <p:nvPr/>
        </p:nvSpPr>
        <p:spPr>
          <a:xfrm>
            <a:off x="3806286" y="2254601"/>
            <a:ext cx="5661025" cy="900244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34289" tIns="34289" rIns="34289" bIns="34289" anchor="t">
            <a:spAutoFit/>
          </a:bodyPr>
          <a:lstStyle>
            <a:lvl1pPr marL="342900" lvl="0" indent="-3429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zh-CN" sz="6000" b="1" dirty="0">
                <a:solidFill>
                  <a:schemeClr val="bg2">
                    <a:lumMod val="10000"/>
                  </a:schemeClr>
                </a:solidFill>
                <a:latin typeface="华文彩云" pitchFamily="2" charset="-122"/>
                <a:ea typeface="华文彩云" pitchFamily="2" charset="-122"/>
              </a:rPr>
              <a:t>谁动了我的</a:t>
            </a:r>
            <a:r>
              <a:rPr lang="zh-CN" altLang="zh-CN" sz="6000" b="1" dirty="0" smtClean="0">
                <a:solidFill>
                  <a:schemeClr val="bg2">
                    <a:lumMod val="10000"/>
                  </a:schemeClr>
                </a:solidFill>
                <a:latin typeface="华文彩云" pitchFamily="2" charset="-122"/>
                <a:ea typeface="华文彩云" pitchFamily="2" charset="-122"/>
              </a:rPr>
              <a:t>网站</a:t>
            </a:r>
            <a:endParaRPr lang="en-US" altLang="zh-CN" sz="6000" b="1" dirty="0">
              <a:solidFill>
                <a:schemeClr val="bg2">
                  <a:lumMod val="10000"/>
                </a:schemeClr>
              </a:solidFill>
              <a:latin typeface="华文彩云" pitchFamily="2" charset="-122"/>
              <a:ea typeface="华文彩云" pitchFamily="2" charset="-122"/>
            </a:endParaRPr>
          </a:p>
        </p:txBody>
      </p:sp>
      <p:pic>
        <p:nvPicPr>
          <p:cNvPr id="3076" name="图片 3075" descr="天安LOGO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86536" y="6224335"/>
            <a:ext cx="838083" cy="808627"/>
          </a:xfrm>
          <a:prstGeom prst="rect">
            <a:avLst/>
          </a:prstGeom>
          <a:noFill/>
          <a:ln w="9525">
            <a:noFill/>
            <a:miter/>
          </a:ln>
          <a:effectLst>
            <a:outerShdw dist="50800" dir="5400000" sx="1000" sy="1000" algn="ctr" rotWithShape="0">
              <a:srgbClr val="000000"/>
            </a:outerShdw>
          </a:effectLst>
        </p:spPr>
      </p:pic>
      <p:sp>
        <p:nvSpPr>
          <p:cNvPr id="3078" name="矩形 7"/>
          <p:cNvSpPr/>
          <p:nvPr/>
        </p:nvSpPr>
        <p:spPr>
          <a:xfrm>
            <a:off x="8832850" y="6381750"/>
            <a:ext cx="1439863" cy="25908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lstStyle>
            <a:lvl1pPr marL="342900" lvl="0" indent="-342900" algn="l" defTabSz="914400" eaLnBrk="1" fontAlgn="base" latinLnBrk="0" hangingPunct="1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100" b="1">
                <a:solidFill>
                  <a:srgbClr val="BFBFBF"/>
                </a:solidFill>
                <a:sym typeface="Lucida Sans Unicode" pitchFamily="34" charset="0"/>
              </a:rPr>
              <a:t>www.tass.com.cn</a:t>
            </a:r>
            <a:endParaRPr lang="en-US" altLang="zh-CN" sz="1100" b="1">
              <a:solidFill>
                <a:srgbClr val="BFBFBF"/>
              </a:solidFill>
              <a:sym typeface="黑体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3322" y="4988810"/>
            <a:ext cx="7796863" cy="1694375"/>
            <a:chOff x="-3024" y="4834512"/>
            <a:chExt cx="8462685" cy="1852630"/>
          </a:xfrm>
        </p:grpSpPr>
        <p:sp>
          <p:nvSpPr>
            <p:cNvPr id="8" name="TextBox 5"/>
            <p:cNvSpPr>
              <a:spLocks noChangeArrowheads="1"/>
            </p:cNvSpPr>
            <p:nvPr/>
          </p:nvSpPr>
          <p:spPr bwMode="auto">
            <a:xfrm>
              <a:off x="-3024" y="4834512"/>
              <a:ext cx="8342034" cy="90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4800" b="1" dirty="0" smtClean="0">
                  <a:latin typeface="幼圆" pitchFamily="49" charset="-122"/>
                  <a:ea typeface="幼圆" pitchFamily="49" charset="-122"/>
                  <a:cs typeface="Aharoni" pitchFamily="2" charset="-79"/>
                  <a:sym typeface="微软雅黑" pitchFamily="34" charset="-122"/>
                </a:rPr>
                <a:t>   </a:t>
              </a:r>
              <a:endParaRPr lang="en-US" altLang="zh-CN" sz="4400" dirty="0">
                <a:latin typeface="幼圆" pitchFamily="49" charset="-122"/>
                <a:ea typeface="幼圆" pitchFamily="49" charset="-122"/>
                <a:cs typeface="Aharoni" pitchFamily="2" charset="-79"/>
                <a:sym typeface="微软雅黑" pitchFamily="34" charset="-122"/>
              </a:endParaRPr>
            </a:p>
          </p:txBody>
        </p:sp>
        <p:sp>
          <p:nvSpPr>
            <p:cNvPr id="9" name="矩形 1"/>
            <p:cNvSpPr>
              <a:spLocks noChangeArrowheads="1"/>
            </p:cNvSpPr>
            <p:nvPr/>
          </p:nvSpPr>
          <p:spPr bwMode="auto">
            <a:xfrm>
              <a:off x="4162298" y="6148705"/>
              <a:ext cx="4176713" cy="53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600" b="1" dirty="0">
                  <a:latin typeface="幼圆" pitchFamily="49" charset="-122"/>
                  <a:ea typeface="幼圆" pitchFamily="49" charset="-122"/>
                  <a:sym typeface="微软雅黑" pitchFamily="34" charset="-122"/>
                </a:rPr>
                <a:t>俞华辰</a:t>
              </a:r>
            </a:p>
          </p:txBody>
        </p:sp>
        <p:sp>
          <p:nvSpPr>
            <p:cNvPr id="10" name="直接连接符 6"/>
            <p:cNvSpPr>
              <a:spLocks noChangeShapeType="1"/>
            </p:cNvSpPr>
            <p:nvPr/>
          </p:nvSpPr>
          <p:spPr bwMode="auto">
            <a:xfrm flipV="1">
              <a:off x="538036" y="5970905"/>
              <a:ext cx="7921625" cy="20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67311" y="1865180"/>
            <a:ext cx="1419225" cy="1314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8214" y="5339119"/>
            <a:ext cx="326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幼圆" pitchFamily="49" charset="-122"/>
                <a:ea typeface="幼圆" pitchFamily="49" charset="-122"/>
              </a:rPr>
              <a:t>江南天安</a:t>
            </a:r>
            <a:endParaRPr lang="zh-CN" altLang="en-US" sz="4000" dirty="0"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65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23553"/>
          <p:cNvSpPr>
            <a:spLocks noGrp="1" noChangeArrowheads="1"/>
          </p:cNvSpPr>
          <p:nvPr>
            <p:ph type="title"/>
          </p:nvPr>
        </p:nvSpPr>
        <p:spPr>
          <a:xfrm>
            <a:off x="2155737" y="-126844"/>
            <a:ext cx="8075612" cy="7207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威胁情报分析</a:t>
            </a:r>
          </a:p>
        </p:txBody>
      </p:sp>
      <p:pic>
        <p:nvPicPr>
          <p:cNvPr id="19459" name="图片 2355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10" y="891033"/>
            <a:ext cx="9244066" cy="5640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21505"/>
          <p:cNvSpPr>
            <a:spLocks noGrp="1" noChangeArrowheads="1"/>
          </p:cNvSpPr>
          <p:nvPr>
            <p:ph type="title"/>
          </p:nvPr>
        </p:nvSpPr>
        <p:spPr>
          <a:xfrm>
            <a:off x="2186558" y="-123887"/>
            <a:ext cx="8075612" cy="720725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威胁情报分析</a:t>
            </a:r>
          </a:p>
        </p:txBody>
      </p:sp>
      <p:pic>
        <p:nvPicPr>
          <p:cNvPr id="2150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72" y="965771"/>
            <a:ext cx="9215919" cy="5126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5360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0FCFB58C-74F1-446E-ABA3-FB6DD6B73EEF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pic>
        <p:nvPicPr>
          <p:cNvPr id="21507" name="图片 15361" descr="image29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432" y="1315537"/>
            <a:ext cx="9144000" cy="1970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矩形 15362"/>
          <p:cNvSpPr>
            <a:spLocks noChangeArrowheads="1"/>
          </p:cNvSpPr>
          <p:nvPr/>
        </p:nvSpPr>
        <p:spPr bwMode="auto">
          <a:xfrm>
            <a:off x="5230835" y="0"/>
            <a:ext cx="23451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我们如何溯源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?</a:t>
            </a:r>
          </a:p>
        </p:txBody>
      </p:sp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26625"/>
          <p:cNvSpPr>
            <a:spLocks noGrp="1" noChangeArrowheads="1"/>
          </p:cNvSpPr>
          <p:nvPr>
            <p:ph type="title"/>
          </p:nvPr>
        </p:nvSpPr>
        <p:spPr>
          <a:xfrm>
            <a:off x="4892550" y="-73102"/>
            <a:ext cx="8075612" cy="720726"/>
          </a:xfrm>
        </p:spPr>
        <p:txBody>
          <a:bodyPr>
            <a:normAutofit/>
          </a:bodyPr>
          <a:lstStyle/>
          <a:p/>
        </p:txBody>
      </p:sp>
      <p:pic>
        <p:nvPicPr>
          <p:cNvPr id="26627" name="图片 26626" descr="A07P3SQMKD_O@0{2M_T32KK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63" y="808342"/>
            <a:ext cx="9142413" cy="562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图片 26627" descr="3Q0B24X)X(TT]W[G}KILG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43" y="842472"/>
            <a:ext cx="6551613" cy="5561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                                   </a:t>
            </a:r>
            <a:r>
              <a:rPr lang="zh-CN" altLang="en-US" dirty="0" smtClean="0"/>
              <a:t>                          </a:t>
            </a:r>
            <a:endParaRPr lang="zh-CN" altLang="en-US" dirty="0"/>
          </a:p>
        </p:txBody>
      </p:sp>
      <p:sp>
        <p:nvSpPr>
          <p:cNvPr id="7" name="Shape 851"/>
          <p:cNvSpPr/>
          <p:nvPr/>
        </p:nvSpPr>
        <p:spPr bwMode="auto">
          <a:xfrm>
            <a:off x="5813994" y="2715623"/>
            <a:ext cx="540000" cy="540000"/>
          </a:xfrm>
          <a:custGeom>
            <a:avLst/>
            <a:gdLst>
              <a:gd name="T0" fmla="*/ 0 w 20445"/>
              <a:gd name="T1" fmla="*/ 106430 h 18536"/>
              <a:gd name="T2" fmla="*/ 12921 w 20445"/>
              <a:gd name="T3" fmla="*/ 130634 h 18536"/>
              <a:gd name="T4" fmla="*/ 49098 w 20445"/>
              <a:gd name="T5" fmla="*/ 113340 h 18536"/>
              <a:gd name="T6" fmla="*/ 105948 w 20445"/>
              <a:gd name="T7" fmla="*/ 338105 h 18536"/>
              <a:gd name="T8" fmla="*/ 175719 w 20445"/>
              <a:gd name="T9" fmla="*/ 376148 h 18536"/>
              <a:gd name="T10" fmla="*/ 328181 w 20445"/>
              <a:gd name="T11" fmla="*/ 92591 h 18536"/>
              <a:gd name="T12" fmla="*/ 188640 w 20445"/>
              <a:gd name="T13" fmla="*/ 102976 h 18536"/>
              <a:gd name="T14" fmla="*/ 227401 w 20445"/>
              <a:gd name="T15" fmla="*/ 165202 h 18536"/>
              <a:gd name="T16" fmla="*/ 183471 w 20445"/>
              <a:gd name="T17" fmla="*/ 244744 h 18536"/>
              <a:gd name="T18" fmla="*/ 155046 w 20445"/>
              <a:gd name="T19" fmla="*/ 154838 h 18536"/>
              <a:gd name="T20" fmla="*/ 98196 w 20445"/>
              <a:gd name="T21" fmla="*/ 2685 h 18536"/>
              <a:gd name="T22" fmla="*/ 0 w 20445"/>
              <a:gd name="T23" fmla="*/ 106430 h 18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445"/>
              <a:gd name="T37" fmla="*/ 0 h 18536"/>
              <a:gd name="T38" fmla="*/ 20445 w 20445"/>
              <a:gd name="T39" fmla="*/ 18536 h 18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445" h="18536">
                <a:moveTo>
                  <a:pt x="0" y="5114"/>
                </a:moveTo>
                <a:cubicBezTo>
                  <a:pt x="800" y="6277"/>
                  <a:pt x="800" y="6277"/>
                  <a:pt x="800" y="6277"/>
                </a:cubicBezTo>
                <a:cubicBezTo>
                  <a:pt x="800" y="6277"/>
                  <a:pt x="2560" y="4781"/>
                  <a:pt x="3040" y="5446"/>
                </a:cubicBezTo>
                <a:cubicBezTo>
                  <a:pt x="3680" y="6277"/>
                  <a:pt x="5920" y="14751"/>
                  <a:pt x="6560" y="16246"/>
                </a:cubicBezTo>
                <a:cubicBezTo>
                  <a:pt x="7200" y="17575"/>
                  <a:pt x="8960" y="19403"/>
                  <a:pt x="10880" y="18074"/>
                </a:cubicBezTo>
                <a:cubicBezTo>
                  <a:pt x="12800" y="16911"/>
                  <a:pt x="19200" y="11095"/>
                  <a:pt x="20320" y="4449"/>
                </a:cubicBezTo>
                <a:cubicBezTo>
                  <a:pt x="21600" y="-2197"/>
                  <a:pt x="12640" y="-868"/>
                  <a:pt x="11680" y="4948"/>
                </a:cubicBezTo>
                <a:cubicBezTo>
                  <a:pt x="14080" y="3618"/>
                  <a:pt x="15360" y="5612"/>
                  <a:pt x="14080" y="7938"/>
                </a:cubicBezTo>
                <a:cubicBezTo>
                  <a:pt x="12960" y="10265"/>
                  <a:pt x="11840" y="11760"/>
                  <a:pt x="11360" y="11760"/>
                </a:cubicBezTo>
                <a:cubicBezTo>
                  <a:pt x="10720" y="11760"/>
                  <a:pt x="10240" y="10265"/>
                  <a:pt x="9600" y="7440"/>
                </a:cubicBezTo>
                <a:cubicBezTo>
                  <a:pt x="8960" y="4615"/>
                  <a:pt x="8960" y="-369"/>
                  <a:pt x="6080" y="129"/>
                </a:cubicBezTo>
                <a:cubicBezTo>
                  <a:pt x="3520" y="794"/>
                  <a:pt x="0" y="5114"/>
                  <a:pt x="0" y="511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34289" tIns="34289" rIns="34289" bIns="34289"/>
          <a:lstStyle/>
          <a:p>
            <a:endParaRPr lang="zh-CN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2677712" y="3693071"/>
            <a:ext cx="68643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4000" b="1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溯源</a:t>
            </a:r>
            <a:r>
              <a:rPr lang="zh-CN" altLang="en-US" sz="3200" b="1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案例</a:t>
            </a:r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一个后门引发的血案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1732" y="1219271"/>
            <a:ext cx="10171416" cy="4957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29696"/>
          <p:cNvSpPr>
            <a:spLocks noChangeArrowheads="1"/>
          </p:cNvSpPr>
          <p:nvPr/>
        </p:nvSpPr>
        <p:spPr bwMode="auto">
          <a:xfrm>
            <a:off x="8077200" y="5540376"/>
            <a:ext cx="2133600" cy="3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/>
          <a:p>
            <a:pPr algn="r"/>
            <a:fld id="{E7CD7DE7-DE9A-49D4-85FF-AEE3DF8FFE2F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23555" name="矩形 29697"/>
          <p:cNvSpPr>
            <a:spLocks noChangeArrowheads="1"/>
          </p:cNvSpPr>
          <p:nvPr/>
        </p:nvSpPr>
        <p:spPr bwMode="auto">
          <a:xfrm>
            <a:off x="5068491" y="857251"/>
            <a:ext cx="20518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Kaiti SC Regular" charset="0"/>
                <a:sym typeface="Kaiti SC Regular" charset="0"/>
              </a:rPr>
              <a:t>反追踪案例</a:t>
            </a:r>
          </a:p>
        </p:txBody>
      </p:sp>
      <p:grpSp>
        <p:nvGrpSpPr>
          <p:cNvPr id="23556" name="组合 29698"/>
          <p:cNvGrpSpPr/>
          <p:nvPr/>
        </p:nvGrpSpPr>
        <p:grpSpPr bwMode="auto">
          <a:xfrm>
            <a:off x="1692275" y="1460500"/>
            <a:ext cx="4097338" cy="1792288"/>
            <a:chOff x="-50801" y="-118866"/>
            <a:chExt cx="4098608" cy="1792212"/>
          </a:xfrm>
        </p:grpSpPr>
        <p:grpSp>
          <p:nvGrpSpPr>
            <p:cNvPr id="23557" name="组合 29699"/>
            <p:cNvGrpSpPr/>
            <p:nvPr/>
          </p:nvGrpSpPr>
          <p:grpSpPr bwMode="auto">
            <a:xfrm>
              <a:off x="-50801" y="-118866"/>
              <a:ext cx="4098608" cy="1792212"/>
              <a:chOff x="-50801" y="-118866"/>
              <a:chExt cx="4098608" cy="1792212"/>
            </a:xfrm>
          </p:grpSpPr>
          <p:sp>
            <p:nvSpPr>
              <p:cNvPr id="23558" name="右箭头 2970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974303" cy="1554481"/>
              </a:xfrm>
              <a:prstGeom prst="rightArrow">
                <a:avLst>
                  <a:gd name="adj1" fmla="val 73602"/>
                  <a:gd name="adj2" fmla="val 52270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pic>
            <p:nvPicPr>
              <p:cNvPr id="23559" name="图片 29701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800" y="-118866"/>
                <a:ext cx="4098607" cy="1792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560" name="矩形 29702"/>
            <p:cNvSpPr>
              <a:spLocks noChangeArrowheads="1"/>
            </p:cNvSpPr>
            <p:nvPr/>
          </p:nvSpPr>
          <p:spPr bwMode="auto">
            <a:xfrm>
              <a:off x="64073" y="356215"/>
              <a:ext cx="3468489" cy="738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5719" tIns="45719" rIns="45719" bIns="45719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该后门存在于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  <a:hlinkClick r:id="rId2"/>
                </a:rPr>
                <a:t>www.gzs.gov.cn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上，被检测到的时间上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2015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年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8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月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6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日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00:25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分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，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黑客访问过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3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次。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elvetica" panose="020B0604020202020204" pitchFamily="34" charset="0"/>
              </a:endParaRPr>
            </a:p>
          </p:txBody>
        </p:sp>
      </p:grpSp>
      <p:grpSp>
        <p:nvGrpSpPr>
          <p:cNvPr id="23561" name="组合 29703"/>
          <p:cNvGrpSpPr/>
          <p:nvPr/>
        </p:nvGrpSpPr>
        <p:grpSpPr bwMode="auto">
          <a:xfrm>
            <a:off x="5748339" y="1724025"/>
            <a:ext cx="4808537" cy="3810000"/>
            <a:chOff x="-215900" y="-139700"/>
            <a:chExt cx="4808138" cy="3810235"/>
          </a:xfrm>
        </p:grpSpPr>
        <p:pic>
          <p:nvPicPr>
            <p:cNvPr id="23562" name="图片 29704" descr="imag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76338" cy="3251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3" name="图片 297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900" y="-139700"/>
              <a:ext cx="4808138" cy="3810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64" name="组合 29706"/>
          <p:cNvGrpSpPr/>
          <p:nvPr/>
        </p:nvGrpSpPr>
        <p:grpSpPr bwMode="auto">
          <a:xfrm>
            <a:off x="1719264" y="3203575"/>
            <a:ext cx="4016375" cy="2330450"/>
            <a:chOff x="-215900" y="-139700"/>
            <a:chExt cx="4015591" cy="2330199"/>
          </a:xfrm>
        </p:grpSpPr>
        <p:pic>
          <p:nvPicPr>
            <p:cNvPr id="23565" name="图片 29707" descr="imag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83791" cy="1771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66" name="图片 2970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900" y="-139700"/>
              <a:ext cx="4015591" cy="2330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图片 13315" descr="logo猎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30720"/>
          <p:cNvSpPr>
            <a:spLocks noChangeArrowheads="1"/>
          </p:cNvSpPr>
          <p:nvPr/>
        </p:nvSpPr>
        <p:spPr bwMode="auto">
          <a:xfrm>
            <a:off x="8077200" y="5540376"/>
            <a:ext cx="2133600" cy="3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/>
          <a:p>
            <a:pPr algn="r"/>
            <a:fld id="{08DFB201-566E-41C9-B1F3-A10ED676CE8D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24579" name="组合 30721"/>
          <p:cNvGrpSpPr/>
          <p:nvPr/>
        </p:nvGrpSpPr>
        <p:grpSpPr bwMode="auto">
          <a:xfrm>
            <a:off x="5976938" y="2747963"/>
            <a:ext cx="4572000" cy="2849562"/>
            <a:chOff x="-215900" y="-139700"/>
            <a:chExt cx="4571022" cy="2849648"/>
          </a:xfrm>
        </p:grpSpPr>
        <p:pic>
          <p:nvPicPr>
            <p:cNvPr id="24580" name="图片 30722" descr="image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39222" cy="2290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图片 307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900" y="-139700"/>
              <a:ext cx="4571022" cy="284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2" name="组合 30724"/>
          <p:cNvGrpSpPr/>
          <p:nvPr/>
        </p:nvGrpSpPr>
        <p:grpSpPr bwMode="auto">
          <a:xfrm>
            <a:off x="5886451" y="968375"/>
            <a:ext cx="4614863" cy="1917700"/>
            <a:chOff x="-76254" y="-113497"/>
            <a:chExt cx="4615145" cy="1917794"/>
          </a:xfrm>
        </p:grpSpPr>
        <p:grpSp>
          <p:nvGrpSpPr>
            <p:cNvPr id="24583" name="组合 30725"/>
            <p:cNvGrpSpPr/>
            <p:nvPr/>
          </p:nvGrpSpPr>
          <p:grpSpPr bwMode="auto">
            <a:xfrm flipH="1">
              <a:off x="-76254" y="-113497"/>
              <a:ext cx="4615145" cy="1917794"/>
              <a:chOff x="-50800" y="-113497"/>
              <a:chExt cx="4615144" cy="1917794"/>
            </a:xfrm>
          </p:grpSpPr>
          <p:sp>
            <p:nvSpPr>
              <p:cNvPr id="24584" name="右箭头 3072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488091" cy="1690801"/>
              </a:xfrm>
              <a:prstGeom prst="rightArrow">
                <a:avLst>
                  <a:gd name="adj1" fmla="val 68676"/>
                  <a:gd name="adj2" fmla="val 55964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pic>
            <p:nvPicPr>
              <p:cNvPr id="24585" name="图片 3072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800" y="-113497"/>
                <a:ext cx="4615144" cy="1917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586" name="矩形 30728"/>
            <p:cNvSpPr>
              <a:spLocks noChangeArrowheads="1"/>
            </p:cNvSpPr>
            <p:nvPr/>
          </p:nvSpPr>
          <p:spPr bwMode="auto">
            <a:xfrm>
              <a:off x="410509" y="441541"/>
              <a:ext cx="4086935" cy="738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00:25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分到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00:13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分来自美国的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IP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为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Helvetica" panose="020B0604020202020204" pitchFamily="34" charset="0"/>
                </a:rPr>
                <a:t>199.30.18.212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Kaiti SC Regular" charset="0"/>
                </a:rPr>
                <a:t>的黑客通过木马对网站进行了操作，具体操作可以通过溯源系统的返回包来查看。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Helvetica" panose="020B0604020202020204" pitchFamily="34" charset="0"/>
              </a:endParaRPr>
            </a:p>
          </p:txBody>
        </p:sp>
      </p:grpSp>
      <p:grpSp>
        <p:nvGrpSpPr>
          <p:cNvPr id="24587" name="组合 30729"/>
          <p:cNvGrpSpPr/>
          <p:nvPr/>
        </p:nvGrpSpPr>
        <p:grpSpPr bwMode="auto">
          <a:xfrm>
            <a:off x="1706563" y="1233488"/>
            <a:ext cx="4229100" cy="2201862"/>
            <a:chOff x="-215900" y="-139700"/>
            <a:chExt cx="4229175" cy="2201606"/>
          </a:xfrm>
        </p:grpSpPr>
        <p:grpSp>
          <p:nvGrpSpPr>
            <p:cNvPr id="24588" name="组合 30730"/>
            <p:cNvGrpSpPr/>
            <p:nvPr/>
          </p:nvGrpSpPr>
          <p:grpSpPr bwMode="auto">
            <a:xfrm>
              <a:off x="-215900" y="-139700"/>
              <a:ext cx="4229175" cy="2201606"/>
              <a:chOff x="-215900" y="-139700"/>
              <a:chExt cx="4229175" cy="2201606"/>
            </a:xfrm>
          </p:grpSpPr>
          <p:pic>
            <p:nvPicPr>
              <p:cNvPr id="24589" name="图片 30731" descr="imag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797375" cy="1642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0" name="图片 307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5900" y="-139700"/>
                <a:ext cx="4229175" cy="22016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4591" name="图片 3073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47" y="693102"/>
              <a:ext cx="615951" cy="1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图片 3073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397" y="446586"/>
              <a:ext cx="349251" cy="10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3" name="图片 3073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47" y="872202"/>
              <a:ext cx="565424" cy="1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4" name="图片 3073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97" y="1062702"/>
              <a:ext cx="615951" cy="1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5" name="图片 307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97" y="1253202"/>
              <a:ext cx="615951" cy="17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96" name="组合 30738"/>
          <p:cNvGrpSpPr/>
          <p:nvPr/>
        </p:nvGrpSpPr>
        <p:grpSpPr bwMode="auto">
          <a:xfrm>
            <a:off x="1704975" y="3438526"/>
            <a:ext cx="4229100" cy="2157413"/>
            <a:chOff x="-215900" y="-139701"/>
            <a:chExt cx="4229175" cy="2157791"/>
          </a:xfrm>
        </p:grpSpPr>
        <p:grpSp>
          <p:nvGrpSpPr>
            <p:cNvPr id="24597" name="组合 30739"/>
            <p:cNvGrpSpPr/>
            <p:nvPr/>
          </p:nvGrpSpPr>
          <p:grpSpPr bwMode="auto">
            <a:xfrm>
              <a:off x="-215900" y="-139701"/>
              <a:ext cx="4229175" cy="2157791"/>
              <a:chOff x="-215900" y="-139701"/>
              <a:chExt cx="4229175" cy="2157791"/>
            </a:xfrm>
          </p:grpSpPr>
          <p:pic>
            <p:nvPicPr>
              <p:cNvPr id="24598" name="图片 30740" descr="image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797375" cy="1598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99" name="图片 3074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15900" y="-139700"/>
                <a:ext cx="4229175" cy="2157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4600" name="图片 3074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75" y="765583"/>
              <a:ext cx="463551" cy="10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图片 3074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475" y="1006883"/>
              <a:ext cx="463551" cy="10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图片 3074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25" y="1006883"/>
              <a:ext cx="565424" cy="10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图片 30745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25" y="765583"/>
              <a:ext cx="565424" cy="10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" name="图片 13315" descr="logo猎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 noChangeArrowheads="1"/>
          </p:cNvSpPr>
          <p:nvPr>
            <p:ph type="title"/>
          </p:nvPr>
        </p:nvSpPr>
        <p:spPr>
          <a:xfrm>
            <a:off x="1249490" y="-4215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黑客攻击平台分析</a:t>
            </a:r>
          </a:p>
        </p:txBody>
      </p:sp>
      <p:sp>
        <p:nvSpPr>
          <p:cNvPr id="25603" name="内容占位符 2"/>
          <p:cNvSpPr>
            <a:spLocks noGrp="1" noChangeArrowheads="1"/>
          </p:cNvSpPr>
          <p:nvPr>
            <p:ph idx="1"/>
          </p:nvPr>
        </p:nvSpPr>
        <p:spPr>
          <a:xfrm>
            <a:off x="1353583" y="95669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黑客肉鸡IP：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X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.85.214.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X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远程连接端口：3390</a:t>
            </a:r>
            <a:endParaRPr lang="zh-CN" altLang="en-US" sz="2400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详情如下：</a:t>
            </a:r>
            <a:endParaRPr lang="zh-CN" altLang="en-US" sz="2400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进入黑客的肉鸡后发现，黑客正在用DUBrute v2.1工具进行爆破，该工具具有爆破远程服务器3389账号密码的功能</a:t>
            </a:r>
          </a:p>
        </p:txBody>
      </p:sp>
      <p:pic>
        <p:nvPicPr>
          <p:cNvPr id="2560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53" y="3126810"/>
            <a:ext cx="7749737" cy="3494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2253" y="3126810"/>
            <a:ext cx="7749737" cy="3494087"/>
          </a:xfrm>
          <a:prstGeom prst="rect">
            <a:avLst/>
          </a:prstGeom>
        </p:spPr>
      </p:pic>
      <p:pic>
        <p:nvPicPr>
          <p:cNvPr id="25606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252" y="3137358"/>
            <a:ext cx="7749737" cy="3483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 noChangeArrowheads="1"/>
          </p:cNvSpPr>
          <p:nvPr>
            <p:ph type="title"/>
          </p:nvPr>
        </p:nvSpPr>
        <p:spPr>
          <a:xfrm>
            <a:off x="1043683" y="-4186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敌影现</a:t>
            </a:r>
          </a:p>
        </p:txBody>
      </p:sp>
      <p:sp>
        <p:nvSpPr>
          <p:cNvPr id="26627" name="内容占位符 2"/>
          <p:cNvSpPr>
            <a:spLocks noGrp="1" noChangeArrowheads="1"/>
          </p:cNvSpPr>
          <p:nvPr>
            <p:ph idx="1"/>
          </p:nvPr>
        </p:nvSpPr>
        <p:spPr>
          <a:xfrm>
            <a:off x="396412" y="992431"/>
            <a:ext cx="10515600" cy="4351338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日志分析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:171.107.182.75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广西柳州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电信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排除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无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任何</a:t>
            </a:r>
            <a:r>
              <a:rPr lang="zh-CN" altLang="en-US" sz="20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端口 </a:t>
            </a:r>
            <a:endParaRPr lang="en-US" altLang="zh-CN" sz="2000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C</a:t>
            </a:r>
            <a:r>
              <a:rPr lang="zh-CN" altLang="en-US" sz="20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段无任何服务  </a:t>
            </a:r>
            <a:endParaRPr lang="en-US" altLang="zh-CN" sz="2000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zh-CN" altLang="en-US" sz="2000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排除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IDC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机房可能</a:t>
            </a:r>
            <a:endParaRPr lang="zh-CN" altLang="en-US" sz="20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  <a:p>
            <a:endParaRPr lang="zh-CN" altLang="en-US" dirty="0" smtClean="0"/>
          </a:p>
        </p:txBody>
      </p:sp>
      <p:pic>
        <p:nvPicPr>
          <p:cNvPr id="26628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83" y="2290139"/>
            <a:ext cx="6808787" cy="407511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274" y="4370593"/>
            <a:ext cx="11471816" cy="11739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084" y="2271525"/>
            <a:ext cx="11471816" cy="1371600"/>
          </a:xfrm>
          <a:prstGeom prst="rect">
            <a:avLst/>
          </a:prstGeom>
        </p:spPr>
      </p:pic>
      <p:sp>
        <p:nvSpPr>
          <p:cNvPr id="27650" name="标题 1"/>
          <p:cNvSpPr>
            <a:spLocks noGrp="1" noChangeArrowheads="1"/>
          </p:cNvSpPr>
          <p:nvPr>
            <p:ph type="title"/>
          </p:nvPr>
        </p:nvSpPr>
        <p:spPr>
          <a:xfrm>
            <a:off x="838200" y="-4233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敌影现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1105756" y="739900"/>
          <a:ext cx="9980487" cy="158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图片 13315" descr="logo猎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559" y="2070096"/>
            <a:ext cx="11483531" cy="42026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335" y="2132010"/>
            <a:ext cx="11440755" cy="4140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575" y="262075"/>
            <a:ext cx="10127585" cy="72603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7799">
            <a:off x="6735745" y="4324244"/>
            <a:ext cx="1915668" cy="178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3456432" y="1510348"/>
            <a:ext cx="420624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3200" b="1" dirty="0">
                <a:solidFill>
                  <a:schemeClr val="accent5">
                    <a:lumMod val="75000"/>
                  </a:schemeClr>
                </a:solidFill>
                <a:latin typeface="幼圆" pitchFamily="49" charset="-122"/>
                <a:ea typeface="幼圆" pitchFamily="49" charset="-122"/>
              </a:rPr>
              <a:t>当前网站安全状况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56432" y="2419213"/>
            <a:ext cx="299923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3200" b="1" dirty="0">
                <a:solidFill>
                  <a:schemeClr val="accent5">
                    <a:lumMod val="75000"/>
                  </a:schemeClr>
                </a:solidFill>
                <a:latin typeface="幼圆" pitchFamily="49" charset="-122"/>
                <a:ea typeface="幼圆" pitchFamily="49" charset="-122"/>
              </a:rPr>
              <a:t>简谈攻击溯源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456432" y="3318398"/>
            <a:ext cx="235915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3200" b="1" dirty="0">
                <a:solidFill>
                  <a:schemeClr val="accent5">
                    <a:lumMod val="75000"/>
                  </a:schemeClr>
                </a:solidFill>
                <a:latin typeface="幼圆" pitchFamily="49" charset="-122"/>
                <a:ea typeface="幼圆" pitchFamily="49" charset="-122"/>
              </a:rPr>
              <a:t>溯源案例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56432" y="4248613"/>
            <a:ext cx="229514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zh-CN" sz="3200" b="1" dirty="0">
                <a:solidFill>
                  <a:schemeClr val="accent5">
                    <a:lumMod val="75000"/>
                  </a:schemeClr>
                </a:solidFill>
                <a:latin typeface="幼圆" pitchFamily="49" charset="-122"/>
                <a:ea typeface="幼圆" pitchFamily="49" charset="-122"/>
              </a:rPr>
              <a:t>密罐的艺术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6408" y="2145665"/>
            <a:ext cx="10515600" cy="4351338"/>
          </a:xfrm>
        </p:spPr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marL="0" indent="0" fontAlgn="base"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dirty="0" smtClean="0"/>
              <a:t>                                                        </a:t>
            </a:r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密罐的艺术</a:t>
            </a:r>
          </a:p>
        </p:txBody>
      </p:sp>
      <p:sp>
        <p:nvSpPr>
          <p:cNvPr id="4" name="Shape 851"/>
          <p:cNvSpPr/>
          <p:nvPr/>
        </p:nvSpPr>
        <p:spPr bwMode="auto">
          <a:xfrm>
            <a:off x="5813994" y="2715623"/>
            <a:ext cx="540000" cy="540000"/>
          </a:xfrm>
          <a:custGeom>
            <a:avLst/>
            <a:gdLst>
              <a:gd name="T0" fmla="*/ 0 w 20445"/>
              <a:gd name="T1" fmla="*/ 106430 h 18536"/>
              <a:gd name="T2" fmla="*/ 12921 w 20445"/>
              <a:gd name="T3" fmla="*/ 130634 h 18536"/>
              <a:gd name="T4" fmla="*/ 49098 w 20445"/>
              <a:gd name="T5" fmla="*/ 113340 h 18536"/>
              <a:gd name="T6" fmla="*/ 105948 w 20445"/>
              <a:gd name="T7" fmla="*/ 338105 h 18536"/>
              <a:gd name="T8" fmla="*/ 175719 w 20445"/>
              <a:gd name="T9" fmla="*/ 376148 h 18536"/>
              <a:gd name="T10" fmla="*/ 328181 w 20445"/>
              <a:gd name="T11" fmla="*/ 92591 h 18536"/>
              <a:gd name="T12" fmla="*/ 188640 w 20445"/>
              <a:gd name="T13" fmla="*/ 102976 h 18536"/>
              <a:gd name="T14" fmla="*/ 227401 w 20445"/>
              <a:gd name="T15" fmla="*/ 165202 h 18536"/>
              <a:gd name="T16" fmla="*/ 183471 w 20445"/>
              <a:gd name="T17" fmla="*/ 244744 h 18536"/>
              <a:gd name="T18" fmla="*/ 155046 w 20445"/>
              <a:gd name="T19" fmla="*/ 154838 h 18536"/>
              <a:gd name="T20" fmla="*/ 98196 w 20445"/>
              <a:gd name="T21" fmla="*/ 2685 h 18536"/>
              <a:gd name="T22" fmla="*/ 0 w 20445"/>
              <a:gd name="T23" fmla="*/ 106430 h 18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445"/>
              <a:gd name="T37" fmla="*/ 0 h 18536"/>
              <a:gd name="T38" fmla="*/ 20445 w 20445"/>
              <a:gd name="T39" fmla="*/ 18536 h 18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445" h="18536">
                <a:moveTo>
                  <a:pt x="0" y="5114"/>
                </a:moveTo>
                <a:cubicBezTo>
                  <a:pt x="800" y="6277"/>
                  <a:pt x="800" y="6277"/>
                  <a:pt x="800" y="6277"/>
                </a:cubicBezTo>
                <a:cubicBezTo>
                  <a:pt x="800" y="6277"/>
                  <a:pt x="2560" y="4781"/>
                  <a:pt x="3040" y="5446"/>
                </a:cubicBezTo>
                <a:cubicBezTo>
                  <a:pt x="3680" y="6277"/>
                  <a:pt x="5920" y="14751"/>
                  <a:pt x="6560" y="16246"/>
                </a:cubicBezTo>
                <a:cubicBezTo>
                  <a:pt x="7200" y="17575"/>
                  <a:pt x="8960" y="19403"/>
                  <a:pt x="10880" y="18074"/>
                </a:cubicBezTo>
                <a:cubicBezTo>
                  <a:pt x="12800" y="16911"/>
                  <a:pt x="19200" y="11095"/>
                  <a:pt x="20320" y="4449"/>
                </a:cubicBezTo>
                <a:cubicBezTo>
                  <a:pt x="21600" y="-2197"/>
                  <a:pt x="12640" y="-868"/>
                  <a:pt x="11680" y="4948"/>
                </a:cubicBezTo>
                <a:cubicBezTo>
                  <a:pt x="14080" y="3618"/>
                  <a:pt x="15360" y="5612"/>
                  <a:pt x="14080" y="7938"/>
                </a:cubicBezTo>
                <a:cubicBezTo>
                  <a:pt x="12960" y="10265"/>
                  <a:pt x="11840" y="11760"/>
                  <a:pt x="11360" y="11760"/>
                </a:cubicBezTo>
                <a:cubicBezTo>
                  <a:pt x="10720" y="11760"/>
                  <a:pt x="10240" y="10265"/>
                  <a:pt x="9600" y="7440"/>
                </a:cubicBezTo>
                <a:cubicBezTo>
                  <a:pt x="8960" y="4615"/>
                  <a:pt x="8960" y="-369"/>
                  <a:pt x="6080" y="129"/>
                </a:cubicBezTo>
                <a:cubicBezTo>
                  <a:pt x="3520" y="794"/>
                  <a:pt x="0" y="5114"/>
                  <a:pt x="0" y="511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34289" tIns="34289" rIns="34289" bIns="34289"/>
          <a:lstStyle/>
          <a:p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0292" y="950154"/>
            <a:ext cx="10171416" cy="4957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8432"/>
          <p:cNvSpPr>
            <a:spLocks noChangeArrowheads="1"/>
          </p:cNvSpPr>
          <p:nvPr/>
        </p:nvSpPr>
        <p:spPr bwMode="auto">
          <a:xfrm>
            <a:off x="8077200" y="5540375"/>
            <a:ext cx="21336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lnSpc>
                <a:spcPct val="80000"/>
              </a:lnSpc>
            </a:pPr>
            <a:fld id="{A9E4E951-20AB-4101-B678-684210D3C3A9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pic>
        <p:nvPicPr>
          <p:cNvPr id="31747" name="图片 18433" descr="image3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7" y="896144"/>
            <a:ext cx="91440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图片 18434" descr="image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9" y="1309688"/>
            <a:ext cx="5100637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矩形 18435"/>
          <p:cNvSpPr>
            <a:spLocks noChangeArrowheads="1"/>
          </p:cNvSpPr>
          <p:nvPr/>
        </p:nvSpPr>
        <p:spPr bwMode="auto">
          <a:xfrm>
            <a:off x="8089172" y="5164138"/>
            <a:ext cx="17921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3600">
                <a:solidFill>
                  <a:srgbClr val="FFFC79"/>
                </a:solidFill>
                <a:cs typeface="Arial" pitchFamily="34" charset="0"/>
                <a:sym typeface="Arial" pitchFamily="34" charset="0"/>
              </a:rPr>
              <a:t>hack</a:t>
            </a:r>
            <a:r>
              <a:rPr lang="zh-CN" altLang="en-US" sz="3600">
                <a:solidFill>
                  <a:srgbClr val="FFFC79"/>
                </a:solidFill>
                <a:latin typeface="Kaiti SC Regular" charset="0"/>
                <a:sym typeface="Kaiti SC Regular" charset="0"/>
              </a:rPr>
              <a:t>数据</a:t>
            </a:r>
            <a:endParaRPr lang="zh-CN" altLang="en-US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2168" y="-5168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请君入瓮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--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密罐的艺术</a:t>
            </a:r>
            <a:b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</a:b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" name="图片 13315" descr="logo猎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1132" y="1664209"/>
            <a:ext cx="9832532" cy="4470274"/>
            <a:chOff x="3152776" y="1517651"/>
            <a:chExt cx="7535863" cy="3940175"/>
          </a:xfrm>
        </p:grpSpPr>
        <p:grpSp>
          <p:nvGrpSpPr>
            <p:cNvPr id="32770" name="组合 19456"/>
            <p:cNvGrpSpPr/>
            <p:nvPr/>
          </p:nvGrpSpPr>
          <p:grpSpPr bwMode="auto">
            <a:xfrm>
              <a:off x="3152776" y="1543051"/>
              <a:ext cx="7535863" cy="3914775"/>
              <a:chOff x="0" y="0"/>
              <a:chExt cx="7535098" cy="3916127"/>
            </a:xfrm>
          </p:grpSpPr>
          <p:sp>
            <p:nvSpPr>
              <p:cNvPr id="32771" name="圆角矩形 19457"/>
              <p:cNvSpPr>
                <a:spLocks noChangeArrowheads="1"/>
              </p:cNvSpPr>
              <p:nvPr/>
            </p:nvSpPr>
            <p:spPr bwMode="auto">
              <a:xfrm>
                <a:off x="1731461" y="0"/>
                <a:ext cx="5803637" cy="3916127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C0C0C0"/>
                  </a:gs>
                  <a:gs pos="100000">
                    <a:srgbClr val="000000"/>
                  </a:gs>
                  <a:gs pos="100000">
                    <a:srgbClr val="000000"/>
                  </a:gs>
                  <a:gs pos="100000">
                    <a:srgbClr val="000000"/>
                  </a:gs>
                </a:gsLst>
                <a:lin ang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sp>
            <p:nvSpPr>
              <p:cNvPr id="32772" name="圆角矩形 19458"/>
              <p:cNvSpPr>
                <a:spLocks noChangeArrowheads="1"/>
              </p:cNvSpPr>
              <p:nvPr/>
            </p:nvSpPr>
            <p:spPr bwMode="auto">
              <a:xfrm flipH="1">
                <a:off x="0" y="21580"/>
                <a:ext cx="7491936" cy="3851385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EAEAEA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ln w="9525">
                <a:solidFill>
                  <a:srgbClr val="FFFFFF"/>
                </a:solidFill>
                <a:round/>
              </a:ln>
            </p:spPr>
            <p:txBody>
              <a:bodyPr lIns="0" tIns="0" rIns="0" bIns="0" anchor="ctr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  <p:pic>
          <p:nvPicPr>
            <p:cNvPr id="32773" name="图片 19459" descr="image33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639" y="2659063"/>
              <a:ext cx="4986337" cy="25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774" name="组合 19460"/>
            <p:cNvGrpSpPr/>
            <p:nvPr/>
          </p:nvGrpSpPr>
          <p:grpSpPr bwMode="auto">
            <a:xfrm>
              <a:off x="4157664" y="1517651"/>
              <a:ext cx="6499225" cy="879475"/>
              <a:chOff x="0" y="0"/>
              <a:chExt cx="6498226" cy="878989"/>
            </a:xfrm>
          </p:grpSpPr>
          <p:sp>
            <p:nvSpPr>
              <p:cNvPr id="32775" name="圆角矩形 1946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498226" cy="878989"/>
              </a:xfrm>
              <a:prstGeom prst="roundRect">
                <a:avLst>
                  <a:gd name="adj" fmla="val 22222"/>
                </a:avLst>
              </a:prstGeom>
              <a:solidFill>
                <a:srgbClr val="262626"/>
              </a:solidFill>
              <a:ln w="3175">
                <a:solidFill>
                  <a:srgbClr val="42719B"/>
                </a:solidFill>
                <a:miter lim="0"/>
              </a:ln>
            </p:spPr>
            <p:txBody>
              <a:bodyPr lIns="0" tIns="0" rIns="0" bIns="0" anchor="ctr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sp>
            <p:nvSpPr>
              <p:cNvPr id="32776" name="矩形 19462"/>
              <p:cNvSpPr>
                <a:spLocks noChangeArrowheads="1"/>
              </p:cNvSpPr>
              <p:nvPr/>
            </p:nvSpPr>
            <p:spPr bwMode="auto">
              <a:xfrm>
                <a:off x="42889" y="38254"/>
                <a:ext cx="6412446" cy="786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4289" tIns="34289" rIns="34289" bIns="34289" anchor="ctr"/>
              <a:lstStyle/>
              <a:p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目前捕获的总数据量：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IP:20104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URL: 969 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、用户名：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28387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、密码：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869544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、软件及版本：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188</a:t>
                </a:r>
                <a:endParaRPr lang="en-US" altLang="zh-CN" sz="1200" dirty="0">
                  <a:solidFill>
                    <a:srgbClr val="FFFFFF"/>
                  </a:solidFill>
                  <a:latin typeface="Calibri" pitchFamily="34" charset="0"/>
                  <a:sym typeface="Calibri" pitchFamily="34" charset="0"/>
                </a:endParaRPr>
              </a:p>
              <a:p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日增量：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IP:398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URL:15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、用户名：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2785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、密码：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16149</a:t>
                </a:r>
                <a:r>
                  <a:rPr lang="zh-CN" altLang="en-US" sz="1200" dirty="0">
                    <a:solidFill>
                      <a:srgbClr val="FFFFFF"/>
                    </a:solidFill>
                    <a:latin typeface="宋体" pitchFamily="2" charset="-122"/>
                    <a:sym typeface="宋体" pitchFamily="2" charset="-122"/>
                  </a:rPr>
                  <a:t>、软件及版本：</a:t>
                </a:r>
                <a:r>
                  <a:rPr lang="en-US" altLang="zh-CN" sz="1200" dirty="0">
                    <a:solidFill>
                      <a:srgbClr val="FFFFFF"/>
                    </a:solidFill>
                    <a:latin typeface="Calibri" pitchFamily="34" charset="0"/>
                    <a:sym typeface="Calibri" pitchFamily="34" charset="0"/>
                  </a:rPr>
                  <a:t>23</a:t>
                </a:r>
                <a:endParaRPr lang="en-US" altLang="zh-CN" dirty="0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sp>
        <p:nvSpPr>
          <p:cNvPr id="32777" name="矩形 19463"/>
          <p:cNvSpPr>
            <a:spLocks noChangeArrowheads="1"/>
          </p:cNvSpPr>
          <p:nvPr/>
        </p:nvSpPr>
        <p:spPr bwMode="auto">
          <a:xfrm>
            <a:off x="4746244" y="9144"/>
            <a:ext cx="28725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蜜罐搜集到的信息</a:t>
            </a:r>
          </a:p>
        </p:txBody>
      </p:sp>
      <p:pic>
        <p:nvPicPr>
          <p:cNvPr id="14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矩形 20480"/>
          <p:cNvSpPr>
            <a:spLocks noChangeArrowheads="1"/>
          </p:cNvSpPr>
          <p:nvPr/>
        </p:nvSpPr>
        <p:spPr bwMode="auto">
          <a:xfrm>
            <a:off x="8077200" y="5540376"/>
            <a:ext cx="2133600" cy="3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19" tIns="45719" rIns="45719" bIns="45719">
            <a:spAutoFit/>
          </a:bodyPr>
          <a:lstStyle/>
          <a:p>
            <a:pPr algn="r"/>
            <a:fld id="{15DEBA61-2A7D-4D19-8D67-E6BEC8AF52BF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aphicFrame>
        <p:nvGraphicFramePr>
          <p:cNvPr id="20482" name="表格 20481"/>
          <p:cNvGraphicFramePr/>
          <p:nvPr/>
        </p:nvGraphicFramePr>
        <p:xfrm>
          <a:off x="1866900" y="1449388"/>
          <a:ext cx="8472488" cy="1171576"/>
        </p:xfrm>
        <a:graphic>
          <a:graphicData uri="http://schemas.openxmlformats.org/drawingml/2006/table">
            <a:tbl>
              <a:tblPr/>
              <a:tblGrid>
                <a:gridCol w="1230676"/>
                <a:gridCol w="1230676"/>
                <a:gridCol w="1557078"/>
                <a:gridCol w="1456745"/>
                <a:gridCol w="1593275"/>
                <a:gridCol w="1404038"/>
              </a:tblGrid>
              <a:tr h="393914">
                <a:tc gridSpan="6"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 i="1">
                          <a:solidFill>
                            <a:srgbClr val="FFFFFF"/>
                          </a:solidFill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总数据量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B3B6">
                        <a:alpha val="100000"/>
                      </a:srgbClr>
                    </a:solidFill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388831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IP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URL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用户名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密码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soft-ver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备注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</a:tr>
              <a:tr h="388831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20104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969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28387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869544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188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类型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34" marB="63534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531" name="表格 20530"/>
          <p:cNvGraphicFramePr/>
          <p:nvPr/>
        </p:nvGraphicFramePr>
        <p:xfrm>
          <a:off x="1866900" y="2825751"/>
          <a:ext cx="8472488" cy="2713041"/>
        </p:xfrm>
        <a:graphic>
          <a:graphicData uri="http://schemas.openxmlformats.org/drawingml/2006/table">
            <a:tbl>
              <a:tblPr/>
              <a:tblGrid>
                <a:gridCol w="1230676"/>
                <a:gridCol w="1230676"/>
                <a:gridCol w="1557078"/>
                <a:gridCol w="1456745"/>
                <a:gridCol w="1593275"/>
                <a:gridCol w="1404038"/>
              </a:tblGrid>
              <a:tr h="381045">
                <a:tc gridSpan="6"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 i="1">
                          <a:solidFill>
                            <a:srgbClr val="FFFFFF"/>
                          </a:solidFill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日增量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B3B6">
                        <a:alpha val="100000"/>
                      </a:srgbClr>
                    </a:solidFill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T cap="flat">
                      <a:noFill/>
                    </a:lnT>
                    <a:lnB cap="flat">
                      <a:noFill/>
                    </a:lnB>
                  </a:tcPr>
                </a:tc>
                <a:tc hMerge="1">
                  <a:tcPr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IP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URL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用户名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密码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soft-ver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zh-CN" altLang="en-US" sz="1400" b="1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备注</a:t>
                      </a:r>
                      <a:endParaRPr lang="zh-CN" altLang="en-US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>
                        <a:alpha val="100000"/>
                      </a:srgbClr>
                    </a:solidFill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4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0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11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268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5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3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2014-10-9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139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8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487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18951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22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2015-2-11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6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15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3170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4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3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2015-6-30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420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15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1213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17520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23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2015-7-5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>
                        <a:alpha val="100000"/>
                      </a:srgbClr>
                    </a:solidFill>
                  </a:tcPr>
                </a:tc>
              </a:tr>
              <a:tr h="388666"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398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12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2785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16149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23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1pPr>
                      <a:lvl2pPr marL="782955" lvl="1" indent="-32575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2pPr>
                      <a:lvl3pPr marL="1219200" lvl="2" indent="-3048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3pPr>
                      <a:lvl4pPr marL="1736725" lvl="3" indent="-365125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Helvetica" panose="020B0604020202020204" pitchFamily="34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4pPr>
                      <a:lvl5pPr marL="2235200" lvl="4" indent="-406400" algn="l" defTabSz="914400" eaLnBrk="1" fontAlgn="base" latinLnBrk="0" hangingPunct="0">
                        <a:spcBef>
                          <a:spcPts val="7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00000"/>
                        <a:buFont typeface="宋体" charset="0"/>
                        <a:defRPr sz="3200" b="0" i="0" u="none" kern="1200" baseline="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sym typeface="Arial" charset="0"/>
                        </a:defRPr>
                      </a:lvl5pPr>
                    </a:lstStyle>
                    <a:p>
                      <a:pPr marL="0" lvl="0" indent="457200" algn="ctr">
                        <a:spcBef>
                          <a:spcPct val="0"/>
                        </a:spcBef>
                        <a:buNone/>
                      </a:pPr>
                      <a:r>
                        <a:rPr lang="en-US" altLang="zh-CN" sz="1400">
                          <a:latin typeface="Hannotate SC Regular" charset="0"/>
                          <a:ea typeface="Hannotate SC Regular" charset="0"/>
                          <a:sym typeface="Hannotate SC Regular" charset="0"/>
                        </a:rPr>
                        <a:t>2015-7-6</a:t>
                      </a:r>
                      <a:endParaRPr lang="en-US" altLang="zh-CN" sz="1800">
                        <a:latin typeface="+mn-lt"/>
                        <a:ea typeface="+mn-ea"/>
                      </a:endParaRPr>
                    </a:p>
                  </a:txBody>
                  <a:tcPr marL="63502" marR="63502" marT="63507" marB="63507" anchor="ctr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73" name="矩形 20655"/>
          <p:cNvSpPr>
            <a:spLocks noChangeArrowheads="1"/>
          </p:cNvSpPr>
          <p:nvPr/>
        </p:nvSpPr>
        <p:spPr bwMode="auto">
          <a:xfrm>
            <a:off x="4786821" y="0"/>
            <a:ext cx="28725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蜜罐搜集到的信息</a:t>
            </a:r>
          </a:p>
        </p:txBody>
      </p:sp>
      <p:pic>
        <p:nvPicPr>
          <p:cNvPr id="7" name="图片 13315" descr="logo猎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4" name="矩形 21510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ED5EBEA0-B16A-4C8D-B46D-4082BD34AC6C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53162" y="1011151"/>
            <a:ext cx="5781675" cy="5110956"/>
            <a:chOff x="4554539" y="899320"/>
            <a:chExt cx="5781675" cy="5110956"/>
          </a:xfrm>
        </p:grpSpPr>
        <p:grpSp>
          <p:nvGrpSpPr>
            <p:cNvPr id="34818" name="组合 21504"/>
            <p:cNvGrpSpPr/>
            <p:nvPr/>
          </p:nvGrpSpPr>
          <p:grpSpPr bwMode="auto">
            <a:xfrm>
              <a:off x="4573589" y="2620964"/>
              <a:ext cx="5741987" cy="1754187"/>
              <a:chOff x="-1" y="0"/>
              <a:chExt cx="5741992" cy="1754984"/>
            </a:xfrm>
          </p:grpSpPr>
          <p:pic>
            <p:nvPicPr>
              <p:cNvPr id="34819" name="图片 21505" descr="image36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614992" cy="1564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20" name="图片 21506" descr="image37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41992" cy="1754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821" name="组合 21507"/>
            <p:cNvGrpSpPr/>
            <p:nvPr/>
          </p:nvGrpSpPr>
          <p:grpSpPr bwMode="auto">
            <a:xfrm>
              <a:off x="4554539" y="4090989"/>
              <a:ext cx="5781675" cy="1919287"/>
              <a:chOff x="-1" y="0"/>
              <a:chExt cx="5781564" cy="1918082"/>
            </a:xfrm>
          </p:grpSpPr>
          <p:pic>
            <p:nvPicPr>
              <p:cNvPr id="34822" name="图片 21508" descr="image38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654564" cy="1727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23" name="图片 21509" descr="image39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81564" cy="1918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825" name="组合 21511"/>
            <p:cNvGrpSpPr/>
            <p:nvPr/>
          </p:nvGrpSpPr>
          <p:grpSpPr bwMode="auto">
            <a:xfrm>
              <a:off x="4562600" y="899320"/>
              <a:ext cx="5721350" cy="1876425"/>
              <a:chOff x="-1" y="0"/>
              <a:chExt cx="5720560" cy="1876426"/>
            </a:xfrm>
          </p:grpSpPr>
          <p:pic>
            <p:nvPicPr>
              <p:cNvPr id="34826" name="图片 21512" descr="image40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593560" cy="1685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827" name="图片 21513" descr="image4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20560" cy="1876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" name="矩形 2"/>
          <p:cNvSpPr/>
          <p:nvPr/>
        </p:nvSpPr>
        <p:spPr>
          <a:xfrm>
            <a:off x="4650569" y="-4915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蜜罐搜集到的信息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96933" y="1011151"/>
            <a:ext cx="5781675" cy="5062537"/>
            <a:chOff x="4631519" y="947739"/>
            <a:chExt cx="5781675" cy="5062537"/>
          </a:xfrm>
        </p:grpSpPr>
        <p:grpSp>
          <p:nvGrpSpPr>
            <p:cNvPr id="15" name="组合 21504"/>
            <p:cNvGrpSpPr/>
            <p:nvPr/>
          </p:nvGrpSpPr>
          <p:grpSpPr bwMode="auto">
            <a:xfrm>
              <a:off x="4650569" y="2620964"/>
              <a:ext cx="5741987" cy="1754187"/>
              <a:chOff x="-1" y="0"/>
              <a:chExt cx="5741992" cy="1754984"/>
            </a:xfrm>
          </p:grpSpPr>
          <p:pic>
            <p:nvPicPr>
              <p:cNvPr id="16" name="图片 21505" descr="image36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614992" cy="1564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21506" descr="image37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41992" cy="1754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组合 21507"/>
            <p:cNvGrpSpPr/>
            <p:nvPr/>
          </p:nvGrpSpPr>
          <p:grpSpPr bwMode="auto">
            <a:xfrm>
              <a:off x="4631519" y="4090989"/>
              <a:ext cx="5781675" cy="1919287"/>
              <a:chOff x="-1" y="0"/>
              <a:chExt cx="5781564" cy="1918082"/>
            </a:xfrm>
          </p:grpSpPr>
          <p:pic>
            <p:nvPicPr>
              <p:cNvPr id="19" name="图片 21508" descr="image38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654564" cy="1727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21509" descr="image39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81564" cy="1918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1" name="组合 21511"/>
            <p:cNvGrpSpPr/>
            <p:nvPr/>
          </p:nvGrpSpPr>
          <p:grpSpPr bwMode="auto">
            <a:xfrm>
              <a:off x="4661680" y="947739"/>
              <a:ext cx="5721350" cy="1876425"/>
              <a:chOff x="-1" y="0"/>
              <a:chExt cx="5720560" cy="1876426"/>
            </a:xfrm>
          </p:grpSpPr>
          <p:pic>
            <p:nvPicPr>
              <p:cNvPr id="22" name="图片 21512" descr="image40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99" y="50800"/>
                <a:ext cx="5593560" cy="1685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图片 21513" descr="image4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0"/>
                <a:ext cx="5720560" cy="1876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6" name="图片 13315" descr="logo猎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22528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1DC8A7B0-9440-4493-9818-BDEF63E9EF94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35843" name="矩形 22529"/>
          <p:cNvSpPr>
            <a:spLocks noChangeArrowheads="1"/>
          </p:cNvSpPr>
          <p:nvPr/>
        </p:nvSpPr>
        <p:spPr bwMode="auto">
          <a:xfrm>
            <a:off x="5148364" y="-9144"/>
            <a:ext cx="251350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这些信息咋用？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1684863" y="1050114"/>
            <a:ext cx="1389637" cy="1146451"/>
          </a:xfrm>
          <a:custGeom>
            <a:avLst/>
            <a:gdLst>
              <a:gd name="connsiteX0" fmla="*/ 0 w 1389637"/>
              <a:gd name="connsiteY0" fmla="*/ 114645 h 1146451"/>
              <a:gd name="connsiteX1" fmla="*/ 114645 w 1389637"/>
              <a:gd name="connsiteY1" fmla="*/ 0 h 1146451"/>
              <a:gd name="connsiteX2" fmla="*/ 1274992 w 1389637"/>
              <a:gd name="connsiteY2" fmla="*/ 0 h 1146451"/>
              <a:gd name="connsiteX3" fmla="*/ 1389637 w 1389637"/>
              <a:gd name="connsiteY3" fmla="*/ 114645 h 1146451"/>
              <a:gd name="connsiteX4" fmla="*/ 1389637 w 1389637"/>
              <a:gd name="connsiteY4" fmla="*/ 1031806 h 1146451"/>
              <a:gd name="connsiteX5" fmla="*/ 1274992 w 1389637"/>
              <a:gd name="connsiteY5" fmla="*/ 1146451 h 1146451"/>
              <a:gd name="connsiteX6" fmla="*/ 114645 w 1389637"/>
              <a:gd name="connsiteY6" fmla="*/ 1146451 h 1146451"/>
              <a:gd name="connsiteX7" fmla="*/ 0 w 1389637"/>
              <a:gd name="connsiteY7" fmla="*/ 1031806 h 1146451"/>
              <a:gd name="connsiteX8" fmla="*/ 0 w 1389637"/>
              <a:gd name="connsiteY8" fmla="*/ 114645 h 11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637" h="1146451">
                <a:moveTo>
                  <a:pt x="0" y="114645"/>
                </a:moveTo>
                <a:cubicBezTo>
                  <a:pt x="0" y="51328"/>
                  <a:pt x="51328" y="0"/>
                  <a:pt x="114645" y="0"/>
                </a:cubicBezTo>
                <a:lnTo>
                  <a:pt x="1274992" y="0"/>
                </a:lnTo>
                <a:cubicBezTo>
                  <a:pt x="1338309" y="0"/>
                  <a:pt x="1389637" y="51328"/>
                  <a:pt x="1389637" y="114645"/>
                </a:cubicBezTo>
                <a:lnTo>
                  <a:pt x="1389637" y="1031806"/>
                </a:lnTo>
                <a:cubicBezTo>
                  <a:pt x="1389637" y="1095123"/>
                  <a:pt x="1338309" y="1146451"/>
                  <a:pt x="1274992" y="1146451"/>
                </a:cubicBezTo>
                <a:lnTo>
                  <a:pt x="114645" y="1146451"/>
                </a:lnTo>
                <a:cubicBezTo>
                  <a:pt x="51328" y="1146451"/>
                  <a:pt x="0" y="1095123"/>
                  <a:pt x="0" y="1031806"/>
                </a:cubicBezTo>
                <a:lnTo>
                  <a:pt x="0" y="11464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38" tIns="94538" rIns="94538" bIns="94538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密罐</a:t>
            </a:r>
            <a:endParaRPr lang="zh-CN" sz="1600" kern="1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213465" y="1451025"/>
            <a:ext cx="294603" cy="344630"/>
          </a:xfrm>
          <a:custGeom>
            <a:avLst/>
            <a:gdLst>
              <a:gd name="connsiteX0" fmla="*/ 0 w 294603"/>
              <a:gd name="connsiteY0" fmla="*/ 68926 h 344630"/>
              <a:gd name="connsiteX1" fmla="*/ 147302 w 294603"/>
              <a:gd name="connsiteY1" fmla="*/ 68926 h 344630"/>
              <a:gd name="connsiteX2" fmla="*/ 147302 w 294603"/>
              <a:gd name="connsiteY2" fmla="*/ 0 h 344630"/>
              <a:gd name="connsiteX3" fmla="*/ 294603 w 294603"/>
              <a:gd name="connsiteY3" fmla="*/ 172315 h 344630"/>
              <a:gd name="connsiteX4" fmla="*/ 147302 w 294603"/>
              <a:gd name="connsiteY4" fmla="*/ 344630 h 344630"/>
              <a:gd name="connsiteX5" fmla="*/ 147302 w 294603"/>
              <a:gd name="connsiteY5" fmla="*/ 275704 h 344630"/>
              <a:gd name="connsiteX6" fmla="*/ 0 w 294603"/>
              <a:gd name="connsiteY6" fmla="*/ 275704 h 344630"/>
              <a:gd name="connsiteX7" fmla="*/ 0 w 294603"/>
              <a:gd name="connsiteY7" fmla="*/ 68926 h 34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603" h="344630">
                <a:moveTo>
                  <a:pt x="0" y="68926"/>
                </a:moveTo>
                <a:lnTo>
                  <a:pt x="147302" y="68926"/>
                </a:lnTo>
                <a:lnTo>
                  <a:pt x="147302" y="0"/>
                </a:lnTo>
                <a:lnTo>
                  <a:pt x="294603" y="172315"/>
                </a:lnTo>
                <a:lnTo>
                  <a:pt x="147302" y="344630"/>
                </a:lnTo>
                <a:lnTo>
                  <a:pt x="147302" y="275704"/>
                </a:lnTo>
                <a:lnTo>
                  <a:pt x="0" y="275704"/>
                </a:lnTo>
                <a:lnTo>
                  <a:pt x="0" y="6892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926" rIns="88381" bIns="68926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300" kern="1200"/>
          </a:p>
        </p:txBody>
      </p:sp>
      <p:sp>
        <p:nvSpPr>
          <p:cNvPr id="6" name="任意多边形 5"/>
          <p:cNvSpPr/>
          <p:nvPr/>
        </p:nvSpPr>
        <p:spPr>
          <a:xfrm>
            <a:off x="3630356" y="1050114"/>
            <a:ext cx="1389637" cy="1146451"/>
          </a:xfrm>
          <a:custGeom>
            <a:avLst/>
            <a:gdLst>
              <a:gd name="connsiteX0" fmla="*/ 0 w 1389637"/>
              <a:gd name="connsiteY0" fmla="*/ 114645 h 1146451"/>
              <a:gd name="connsiteX1" fmla="*/ 114645 w 1389637"/>
              <a:gd name="connsiteY1" fmla="*/ 0 h 1146451"/>
              <a:gd name="connsiteX2" fmla="*/ 1274992 w 1389637"/>
              <a:gd name="connsiteY2" fmla="*/ 0 h 1146451"/>
              <a:gd name="connsiteX3" fmla="*/ 1389637 w 1389637"/>
              <a:gd name="connsiteY3" fmla="*/ 114645 h 1146451"/>
              <a:gd name="connsiteX4" fmla="*/ 1389637 w 1389637"/>
              <a:gd name="connsiteY4" fmla="*/ 1031806 h 1146451"/>
              <a:gd name="connsiteX5" fmla="*/ 1274992 w 1389637"/>
              <a:gd name="connsiteY5" fmla="*/ 1146451 h 1146451"/>
              <a:gd name="connsiteX6" fmla="*/ 114645 w 1389637"/>
              <a:gd name="connsiteY6" fmla="*/ 1146451 h 1146451"/>
              <a:gd name="connsiteX7" fmla="*/ 0 w 1389637"/>
              <a:gd name="connsiteY7" fmla="*/ 1031806 h 1146451"/>
              <a:gd name="connsiteX8" fmla="*/ 0 w 1389637"/>
              <a:gd name="connsiteY8" fmla="*/ 114645 h 11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637" h="1146451">
                <a:moveTo>
                  <a:pt x="0" y="114645"/>
                </a:moveTo>
                <a:cubicBezTo>
                  <a:pt x="0" y="51328"/>
                  <a:pt x="51328" y="0"/>
                  <a:pt x="114645" y="0"/>
                </a:cubicBezTo>
                <a:lnTo>
                  <a:pt x="1274992" y="0"/>
                </a:lnTo>
                <a:cubicBezTo>
                  <a:pt x="1338309" y="0"/>
                  <a:pt x="1389637" y="51328"/>
                  <a:pt x="1389637" y="114645"/>
                </a:cubicBezTo>
                <a:lnTo>
                  <a:pt x="1389637" y="1031806"/>
                </a:lnTo>
                <a:cubicBezTo>
                  <a:pt x="1389637" y="1095123"/>
                  <a:pt x="1338309" y="1146451"/>
                  <a:pt x="1274992" y="1146451"/>
                </a:cubicBezTo>
                <a:lnTo>
                  <a:pt x="114645" y="1146451"/>
                </a:lnTo>
                <a:cubicBezTo>
                  <a:pt x="51328" y="1146451"/>
                  <a:pt x="0" y="1095123"/>
                  <a:pt x="0" y="1031806"/>
                </a:cubicBezTo>
                <a:lnTo>
                  <a:pt x="0" y="11464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38" tIns="94538" rIns="94538" bIns="94538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攻击来源</a:t>
            </a:r>
            <a:endParaRPr lang="zh-CN" sz="1600" kern="1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158958" y="1451025"/>
            <a:ext cx="294603" cy="344630"/>
          </a:xfrm>
          <a:custGeom>
            <a:avLst/>
            <a:gdLst>
              <a:gd name="connsiteX0" fmla="*/ 0 w 294603"/>
              <a:gd name="connsiteY0" fmla="*/ 68926 h 344630"/>
              <a:gd name="connsiteX1" fmla="*/ 147302 w 294603"/>
              <a:gd name="connsiteY1" fmla="*/ 68926 h 344630"/>
              <a:gd name="connsiteX2" fmla="*/ 147302 w 294603"/>
              <a:gd name="connsiteY2" fmla="*/ 0 h 344630"/>
              <a:gd name="connsiteX3" fmla="*/ 294603 w 294603"/>
              <a:gd name="connsiteY3" fmla="*/ 172315 h 344630"/>
              <a:gd name="connsiteX4" fmla="*/ 147302 w 294603"/>
              <a:gd name="connsiteY4" fmla="*/ 344630 h 344630"/>
              <a:gd name="connsiteX5" fmla="*/ 147302 w 294603"/>
              <a:gd name="connsiteY5" fmla="*/ 275704 h 344630"/>
              <a:gd name="connsiteX6" fmla="*/ 0 w 294603"/>
              <a:gd name="connsiteY6" fmla="*/ 275704 h 344630"/>
              <a:gd name="connsiteX7" fmla="*/ 0 w 294603"/>
              <a:gd name="connsiteY7" fmla="*/ 68926 h 34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603" h="344630">
                <a:moveTo>
                  <a:pt x="0" y="68926"/>
                </a:moveTo>
                <a:lnTo>
                  <a:pt x="147302" y="68926"/>
                </a:lnTo>
                <a:lnTo>
                  <a:pt x="147302" y="0"/>
                </a:lnTo>
                <a:lnTo>
                  <a:pt x="294603" y="172315"/>
                </a:lnTo>
                <a:lnTo>
                  <a:pt x="147302" y="344630"/>
                </a:lnTo>
                <a:lnTo>
                  <a:pt x="147302" y="275704"/>
                </a:lnTo>
                <a:lnTo>
                  <a:pt x="0" y="275704"/>
                </a:lnTo>
                <a:lnTo>
                  <a:pt x="0" y="6892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926" rIns="88381" bIns="68926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300" kern="1200"/>
          </a:p>
        </p:txBody>
      </p:sp>
      <p:sp>
        <p:nvSpPr>
          <p:cNvPr id="8" name="任意多边形 7"/>
          <p:cNvSpPr/>
          <p:nvPr/>
        </p:nvSpPr>
        <p:spPr>
          <a:xfrm>
            <a:off x="5575850" y="1050114"/>
            <a:ext cx="1389637" cy="1146451"/>
          </a:xfrm>
          <a:custGeom>
            <a:avLst/>
            <a:gdLst>
              <a:gd name="connsiteX0" fmla="*/ 0 w 1389637"/>
              <a:gd name="connsiteY0" fmla="*/ 114645 h 1146451"/>
              <a:gd name="connsiteX1" fmla="*/ 114645 w 1389637"/>
              <a:gd name="connsiteY1" fmla="*/ 0 h 1146451"/>
              <a:gd name="connsiteX2" fmla="*/ 1274992 w 1389637"/>
              <a:gd name="connsiteY2" fmla="*/ 0 h 1146451"/>
              <a:gd name="connsiteX3" fmla="*/ 1389637 w 1389637"/>
              <a:gd name="connsiteY3" fmla="*/ 114645 h 1146451"/>
              <a:gd name="connsiteX4" fmla="*/ 1389637 w 1389637"/>
              <a:gd name="connsiteY4" fmla="*/ 1031806 h 1146451"/>
              <a:gd name="connsiteX5" fmla="*/ 1274992 w 1389637"/>
              <a:gd name="connsiteY5" fmla="*/ 1146451 h 1146451"/>
              <a:gd name="connsiteX6" fmla="*/ 114645 w 1389637"/>
              <a:gd name="connsiteY6" fmla="*/ 1146451 h 1146451"/>
              <a:gd name="connsiteX7" fmla="*/ 0 w 1389637"/>
              <a:gd name="connsiteY7" fmla="*/ 1031806 h 1146451"/>
              <a:gd name="connsiteX8" fmla="*/ 0 w 1389637"/>
              <a:gd name="connsiteY8" fmla="*/ 114645 h 11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637" h="1146451">
                <a:moveTo>
                  <a:pt x="0" y="114645"/>
                </a:moveTo>
                <a:cubicBezTo>
                  <a:pt x="0" y="51328"/>
                  <a:pt x="51328" y="0"/>
                  <a:pt x="114645" y="0"/>
                </a:cubicBezTo>
                <a:lnTo>
                  <a:pt x="1274992" y="0"/>
                </a:lnTo>
                <a:cubicBezTo>
                  <a:pt x="1338309" y="0"/>
                  <a:pt x="1389637" y="51328"/>
                  <a:pt x="1389637" y="114645"/>
                </a:cubicBezTo>
                <a:lnTo>
                  <a:pt x="1389637" y="1031806"/>
                </a:lnTo>
                <a:cubicBezTo>
                  <a:pt x="1389637" y="1095123"/>
                  <a:pt x="1338309" y="1146451"/>
                  <a:pt x="1274992" y="1146451"/>
                </a:cubicBezTo>
                <a:lnTo>
                  <a:pt x="114645" y="1146451"/>
                </a:lnTo>
                <a:cubicBezTo>
                  <a:pt x="51328" y="1146451"/>
                  <a:pt x="0" y="1095123"/>
                  <a:pt x="0" y="1031806"/>
                </a:cubicBezTo>
                <a:lnTo>
                  <a:pt x="0" y="11464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38" tIns="94538" rIns="94538" bIns="94538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自动入库</a:t>
            </a:r>
            <a:endParaRPr lang="zh-CN" sz="1600" kern="1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104451" y="1451025"/>
            <a:ext cx="294603" cy="344630"/>
          </a:xfrm>
          <a:custGeom>
            <a:avLst/>
            <a:gdLst>
              <a:gd name="connsiteX0" fmla="*/ 0 w 294603"/>
              <a:gd name="connsiteY0" fmla="*/ 68926 h 344630"/>
              <a:gd name="connsiteX1" fmla="*/ 147302 w 294603"/>
              <a:gd name="connsiteY1" fmla="*/ 68926 h 344630"/>
              <a:gd name="connsiteX2" fmla="*/ 147302 w 294603"/>
              <a:gd name="connsiteY2" fmla="*/ 0 h 344630"/>
              <a:gd name="connsiteX3" fmla="*/ 294603 w 294603"/>
              <a:gd name="connsiteY3" fmla="*/ 172315 h 344630"/>
              <a:gd name="connsiteX4" fmla="*/ 147302 w 294603"/>
              <a:gd name="connsiteY4" fmla="*/ 344630 h 344630"/>
              <a:gd name="connsiteX5" fmla="*/ 147302 w 294603"/>
              <a:gd name="connsiteY5" fmla="*/ 275704 h 344630"/>
              <a:gd name="connsiteX6" fmla="*/ 0 w 294603"/>
              <a:gd name="connsiteY6" fmla="*/ 275704 h 344630"/>
              <a:gd name="connsiteX7" fmla="*/ 0 w 294603"/>
              <a:gd name="connsiteY7" fmla="*/ 68926 h 34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603" h="344630">
                <a:moveTo>
                  <a:pt x="0" y="68926"/>
                </a:moveTo>
                <a:lnTo>
                  <a:pt x="147302" y="68926"/>
                </a:lnTo>
                <a:lnTo>
                  <a:pt x="147302" y="0"/>
                </a:lnTo>
                <a:lnTo>
                  <a:pt x="294603" y="172315"/>
                </a:lnTo>
                <a:lnTo>
                  <a:pt x="147302" y="344630"/>
                </a:lnTo>
                <a:lnTo>
                  <a:pt x="147302" y="275704"/>
                </a:lnTo>
                <a:lnTo>
                  <a:pt x="0" y="275704"/>
                </a:lnTo>
                <a:lnTo>
                  <a:pt x="0" y="6892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926" rIns="88381" bIns="68926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300" kern="1200"/>
          </a:p>
        </p:txBody>
      </p:sp>
      <p:sp>
        <p:nvSpPr>
          <p:cNvPr id="10" name="任意多边形 9"/>
          <p:cNvSpPr/>
          <p:nvPr/>
        </p:nvSpPr>
        <p:spPr>
          <a:xfrm>
            <a:off x="7521343" y="1050114"/>
            <a:ext cx="1389637" cy="1146451"/>
          </a:xfrm>
          <a:custGeom>
            <a:avLst/>
            <a:gdLst>
              <a:gd name="connsiteX0" fmla="*/ 0 w 1389637"/>
              <a:gd name="connsiteY0" fmla="*/ 114645 h 1146451"/>
              <a:gd name="connsiteX1" fmla="*/ 114645 w 1389637"/>
              <a:gd name="connsiteY1" fmla="*/ 0 h 1146451"/>
              <a:gd name="connsiteX2" fmla="*/ 1274992 w 1389637"/>
              <a:gd name="connsiteY2" fmla="*/ 0 h 1146451"/>
              <a:gd name="connsiteX3" fmla="*/ 1389637 w 1389637"/>
              <a:gd name="connsiteY3" fmla="*/ 114645 h 1146451"/>
              <a:gd name="connsiteX4" fmla="*/ 1389637 w 1389637"/>
              <a:gd name="connsiteY4" fmla="*/ 1031806 h 1146451"/>
              <a:gd name="connsiteX5" fmla="*/ 1274992 w 1389637"/>
              <a:gd name="connsiteY5" fmla="*/ 1146451 h 1146451"/>
              <a:gd name="connsiteX6" fmla="*/ 114645 w 1389637"/>
              <a:gd name="connsiteY6" fmla="*/ 1146451 h 1146451"/>
              <a:gd name="connsiteX7" fmla="*/ 0 w 1389637"/>
              <a:gd name="connsiteY7" fmla="*/ 1031806 h 1146451"/>
              <a:gd name="connsiteX8" fmla="*/ 0 w 1389637"/>
              <a:gd name="connsiteY8" fmla="*/ 114645 h 11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637" h="1146451">
                <a:moveTo>
                  <a:pt x="0" y="114645"/>
                </a:moveTo>
                <a:cubicBezTo>
                  <a:pt x="0" y="51328"/>
                  <a:pt x="51328" y="0"/>
                  <a:pt x="114645" y="0"/>
                </a:cubicBezTo>
                <a:lnTo>
                  <a:pt x="1274992" y="0"/>
                </a:lnTo>
                <a:cubicBezTo>
                  <a:pt x="1338309" y="0"/>
                  <a:pt x="1389637" y="51328"/>
                  <a:pt x="1389637" y="114645"/>
                </a:cubicBezTo>
                <a:lnTo>
                  <a:pt x="1389637" y="1031806"/>
                </a:lnTo>
                <a:cubicBezTo>
                  <a:pt x="1389637" y="1095123"/>
                  <a:pt x="1338309" y="1146451"/>
                  <a:pt x="1274992" y="1146451"/>
                </a:cubicBezTo>
                <a:lnTo>
                  <a:pt x="114645" y="1146451"/>
                </a:lnTo>
                <a:cubicBezTo>
                  <a:pt x="51328" y="1146451"/>
                  <a:pt x="0" y="1095123"/>
                  <a:pt x="0" y="1031806"/>
                </a:cubicBezTo>
                <a:lnTo>
                  <a:pt x="0" y="11464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38" tIns="94538" rIns="94538" bIns="94538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程序提取地址并解析倒入</a:t>
            </a:r>
            <a:r>
              <a:rPr lang="en-US" sz="1600" kern="1200" dirty="0" err="1" smtClean="0">
                <a:latin typeface="幼圆" pitchFamily="49" charset="-122"/>
                <a:ea typeface="幼圆" pitchFamily="49" charset="-122"/>
              </a:rPr>
              <a:t>nmap</a:t>
            </a: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自动扫描</a:t>
            </a:r>
            <a:endParaRPr lang="zh-CN" sz="1600" kern="1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9049944" y="1451025"/>
            <a:ext cx="294603" cy="344630"/>
          </a:xfrm>
          <a:custGeom>
            <a:avLst/>
            <a:gdLst>
              <a:gd name="connsiteX0" fmla="*/ 0 w 294603"/>
              <a:gd name="connsiteY0" fmla="*/ 68926 h 344630"/>
              <a:gd name="connsiteX1" fmla="*/ 147302 w 294603"/>
              <a:gd name="connsiteY1" fmla="*/ 68926 h 344630"/>
              <a:gd name="connsiteX2" fmla="*/ 147302 w 294603"/>
              <a:gd name="connsiteY2" fmla="*/ 0 h 344630"/>
              <a:gd name="connsiteX3" fmla="*/ 294603 w 294603"/>
              <a:gd name="connsiteY3" fmla="*/ 172315 h 344630"/>
              <a:gd name="connsiteX4" fmla="*/ 147302 w 294603"/>
              <a:gd name="connsiteY4" fmla="*/ 344630 h 344630"/>
              <a:gd name="connsiteX5" fmla="*/ 147302 w 294603"/>
              <a:gd name="connsiteY5" fmla="*/ 275704 h 344630"/>
              <a:gd name="connsiteX6" fmla="*/ 0 w 294603"/>
              <a:gd name="connsiteY6" fmla="*/ 275704 h 344630"/>
              <a:gd name="connsiteX7" fmla="*/ 0 w 294603"/>
              <a:gd name="connsiteY7" fmla="*/ 68926 h 34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4603" h="344630">
                <a:moveTo>
                  <a:pt x="0" y="68926"/>
                </a:moveTo>
                <a:lnTo>
                  <a:pt x="147302" y="68926"/>
                </a:lnTo>
                <a:lnTo>
                  <a:pt x="147302" y="0"/>
                </a:lnTo>
                <a:lnTo>
                  <a:pt x="294603" y="172315"/>
                </a:lnTo>
                <a:lnTo>
                  <a:pt x="147302" y="344630"/>
                </a:lnTo>
                <a:lnTo>
                  <a:pt x="147302" y="275704"/>
                </a:lnTo>
                <a:lnTo>
                  <a:pt x="0" y="275704"/>
                </a:lnTo>
                <a:lnTo>
                  <a:pt x="0" y="68926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68926" rIns="88381" bIns="68926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300" kern="1200"/>
          </a:p>
        </p:txBody>
      </p:sp>
      <p:sp>
        <p:nvSpPr>
          <p:cNvPr id="13" name="任意多边形 12"/>
          <p:cNvSpPr/>
          <p:nvPr/>
        </p:nvSpPr>
        <p:spPr>
          <a:xfrm>
            <a:off x="9466836" y="1050114"/>
            <a:ext cx="1389637" cy="1146451"/>
          </a:xfrm>
          <a:custGeom>
            <a:avLst/>
            <a:gdLst>
              <a:gd name="connsiteX0" fmla="*/ 0 w 1389637"/>
              <a:gd name="connsiteY0" fmla="*/ 114645 h 1146451"/>
              <a:gd name="connsiteX1" fmla="*/ 114645 w 1389637"/>
              <a:gd name="connsiteY1" fmla="*/ 0 h 1146451"/>
              <a:gd name="connsiteX2" fmla="*/ 1274992 w 1389637"/>
              <a:gd name="connsiteY2" fmla="*/ 0 h 1146451"/>
              <a:gd name="connsiteX3" fmla="*/ 1389637 w 1389637"/>
              <a:gd name="connsiteY3" fmla="*/ 114645 h 1146451"/>
              <a:gd name="connsiteX4" fmla="*/ 1389637 w 1389637"/>
              <a:gd name="connsiteY4" fmla="*/ 1031806 h 1146451"/>
              <a:gd name="connsiteX5" fmla="*/ 1274992 w 1389637"/>
              <a:gd name="connsiteY5" fmla="*/ 1146451 h 1146451"/>
              <a:gd name="connsiteX6" fmla="*/ 114645 w 1389637"/>
              <a:gd name="connsiteY6" fmla="*/ 1146451 h 1146451"/>
              <a:gd name="connsiteX7" fmla="*/ 0 w 1389637"/>
              <a:gd name="connsiteY7" fmla="*/ 1031806 h 1146451"/>
              <a:gd name="connsiteX8" fmla="*/ 0 w 1389637"/>
              <a:gd name="connsiteY8" fmla="*/ 114645 h 114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9637" h="1146451">
                <a:moveTo>
                  <a:pt x="0" y="114645"/>
                </a:moveTo>
                <a:cubicBezTo>
                  <a:pt x="0" y="51328"/>
                  <a:pt x="51328" y="0"/>
                  <a:pt x="114645" y="0"/>
                </a:cubicBezTo>
                <a:lnTo>
                  <a:pt x="1274992" y="0"/>
                </a:lnTo>
                <a:cubicBezTo>
                  <a:pt x="1338309" y="0"/>
                  <a:pt x="1389637" y="51328"/>
                  <a:pt x="1389637" y="114645"/>
                </a:cubicBezTo>
                <a:lnTo>
                  <a:pt x="1389637" y="1031806"/>
                </a:lnTo>
                <a:cubicBezTo>
                  <a:pt x="1389637" y="1095123"/>
                  <a:pt x="1338309" y="1146451"/>
                  <a:pt x="1274992" y="1146451"/>
                </a:cubicBezTo>
                <a:lnTo>
                  <a:pt x="114645" y="1146451"/>
                </a:lnTo>
                <a:cubicBezTo>
                  <a:pt x="51328" y="1146451"/>
                  <a:pt x="0" y="1095123"/>
                  <a:pt x="0" y="1031806"/>
                </a:cubicBezTo>
                <a:lnTo>
                  <a:pt x="0" y="11464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538" tIns="94538" rIns="94538" bIns="94538" numCol="1" spcCol="1270" anchor="ctr" anchorCtr="0">
            <a:noAutofit/>
          </a:bodyPr>
          <a:lstStyle/>
          <a:p>
            <a:pPr lvl="0" algn="ctr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根据</a:t>
            </a:r>
            <a:r>
              <a:rPr lang="en-US" sz="1600" kern="1200" dirty="0" err="1" smtClean="0">
                <a:latin typeface="幼圆" pitchFamily="49" charset="-122"/>
                <a:ea typeface="幼圆" pitchFamily="49" charset="-122"/>
              </a:rPr>
              <a:t>nmap</a:t>
            </a:r>
            <a:r>
              <a:rPr lang="zh-CN" sz="1600" kern="1200" dirty="0" smtClean="0">
                <a:latin typeface="幼圆" pitchFamily="49" charset="-122"/>
                <a:ea typeface="幼圆" pitchFamily="49" charset="-122"/>
              </a:rPr>
              <a:t>扫描结果调用不同程序进行检测。</a:t>
            </a:r>
            <a:endParaRPr lang="zh-CN" sz="1600" kern="1200" dirty="0">
              <a:latin typeface="幼圆" pitchFamily="49" charset="-122"/>
              <a:ea typeface="幼圆" pitchFamily="49" charset="-122"/>
            </a:endParaRPr>
          </a:p>
        </p:txBody>
      </p:sp>
      <p:grpSp>
        <p:nvGrpSpPr>
          <p:cNvPr id="35845" name="组合 22531"/>
          <p:cNvGrpSpPr/>
          <p:nvPr/>
        </p:nvGrpSpPr>
        <p:grpSpPr bwMode="auto">
          <a:xfrm>
            <a:off x="1563624" y="2484437"/>
            <a:ext cx="4606461" cy="3344863"/>
            <a:chOff x="0" y="0"/>
            <a:chExt cx="4391897" cy="3056234"/>
          </a:xfrm>
        </p:grpSpPr>
        <p:pic>
          <p:nvPicPr>
            <p:cNvPr id="35846" name="图片 22532" descr="image48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139700"/>
              <a:ext cx="3960097" cy="249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47" name="图片 22533" descr="image4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91897" cy="305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848" name="组合 22534"/>
          <p:cNvGrpSpPr/>
          <p:nvPr/>
        </p:nvGrpSpPr>
        <p:grpSpPr bwMode="auto">
          <a:xfrm>
            <a:off x="6693408" y="2484438"/>
            <a:ext cx="4167549" cy="3344863"/>
            <a:chOff x="-1" y="0"/>
            <a:chExt cx="3332048" cy="3056234"/>
          </a:xfrm>
        </p:grpSpPr>
        <p:pic>
          <p:nvPicPr>
            <p:cNvPr id="35849" name="图片 22535" descr="image5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00" y="139700"/>
              <a:ext cx="2900246" cy="2497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850" name="图片 22536" descr="image5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3332048" cy="305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矩形 24576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81388474-BD21-429D-A71E-F9A6E7A2214A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36867" name="矩形 24577"/>
          <p:cNvSpPr>
            <a:spLocks noChangeArrowheads="1"/>
          </p:cNvSpPr>
          <p:nvPr/>
        </p:nvSpPr>
        <p:spPr bwMode="auto">
          <a:xfrm>
            <a:off x="5233134" y="-9144"/>
            <a:ext cx="1270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/>
        </p:txBody>
      </p:sp>
      <p:sp>
        <p:nvSpPr>
          <p:cNvPr id="36868" name="矩形 24578"/>
          <p:cNvSpPr>
            <a:spLocks noChangeArrowheads="1"/>
          </p:cNvSpPr>
          <p:nvPr/>
        </p:nvSpPr>
        <p:spPr bwMode="auto">
          <a:xfrm>
            <a:off x="1874839" y="1331316"/>
            <a:ext cx="2680970" cy="455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9" tIns="45719" rIns="45719" bIns="45719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X.220.187.X ---- 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Helvetica" panose="020B0604020202020204" pitchFamily="34" charset="0"/>
            </a:endParaRPr>
          </a:p>
        </p:txBody>
      </p:sp>
      <p:sp>
        <p:nvSpPr>
          <p:cNvPr id="36869" name="矩形 24579"/>
          <p:cNvSpPr>
            <a:spLocks noChangeArrowheads="1"/>
          </p:cNvSpPr>
          <p:nvPr/>
        </p:nvSpPr>
        <p:spPr bwMode="auto">
          <a:xfrm>
            <a:off x="1874839" y="1893459"/>
            <a:ext cx="6034087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89" tIns="34289" rIns="34289" bIns="34289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一不小心就摘了桃子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... 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才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3100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个肉机而已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sym typeface="宋体" pitchFamily="2" charset="-122"/>
              </a:rPr>
              <a:t>。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sym typeface="Helvetica" panose="020B0604020202020204" pitchFamily="34" charset="0"/>
            </a:endParaRPr>
          </a:p>
        </p:txBody>
      </p:sp>
      <p:grpSp>
        <p:nvGrpSpPr>
          <p:cNvPr id="36870" name="组合 24580"/>
          <p:cNvGrpSpPr/>
          <p:nvPr/>
        </p:nvGrpSpPr>
        <p:grpSpPr bwMode="auto">
          <a:xfrm>
            <a:off x="1339850" y="2520951"/>
            <a:ext cx="4802188" cy="2843213"/>
            <a:chOff x="-215900" y="-139700"/>
            <a:chExt cx="4803882" cy="2843537"/>
          </a:xfrm>
        </p:grpSpPr>
        <p:pic>
          <p:nvPicPr>
            <p:cNvPr id="36871" name="图片 24581" descr="image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72082" cy="2284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2" name="图片 2458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900" y="-139700"/>
              <a:ext cx="4803882" cy="284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873" name="组合 24583"/>
          <p:cNvGrpSpPr/>
          <p:nvPr/>
        </p:nvGrpSpPr>
        <p:grpSpPr bwMode="auto">
          <a:xfrm>
            <a:off x="6094414" y="2514601"/>
            <a:ext cx="4573587" cy="2843213"/>
            <a:chOff x="-215900" y="-139700"/>
            <a:chExt cx="4572776" cy="2843537"/>
          </a:xfrm>
        </p:grpSpPr>
        <p:pic>
          <p:nvPicPr>
            <p:cNvPr id="36874" name="图片 24584" descr="imag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140976" cy="2284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5" name="图片 2458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5900" y="-139700"/>
              <a:ext cx="4572776" cy="284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81928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矩形 25600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2908BD90-2569-4EBA-A7B0-3B1F04F24B23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aphicFrame>
        <p:nvGraphicFramePr>
          <p:cNvPr id="37892" name="对象 25602"/>
          <p:cNvGraphicFramePr/>
          <p:nvPr/>
        </p:nvGraphicFramePr>
        <p:xfrm>
          <a:off x="6615113" y="1525589"/>
          <a:ext cx="3803650" cy="380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" r:id="rId1" imgW="2857500" imgH="2857500" progId="MSGraph.Chart.8">
                  <p:embed/>
                </p:oleObj>
              </mc:Choice>
              <mc:Fallback>
                <p:oleObj name="" r:id="rId1" imgW="2857500" imgH="2857500" progId="MSGraph.Chart.8">
                  <p:embed/>
                  <p:pic>
                    <p:nvPicPr>
                      <p:cNvPr id="0" name="图片 102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5113" y="1525589"/>
                        <a:ext cx="3803650" cy="380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3" name="图片 25603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6" y="1695450"/>
            <a:ext cx="2309813" cy="322580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图片 25604" descr="终于有卵用了，真实数据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6" y="1693864"/>
            <a:ext cx="1820863" cy="3228975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26624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F2B4296B-2E5D-4A6A-8944-2CA7FC1A92E9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38915" name="矩形 26625"/>
          <p:cNvSpPr>
            <a:spLocks noChangeArrowheads="1"/>
          </p:cNvSpPr>
          <p:nvPr/>
        </p:nvSpPr>
        <p:spPr bwMode="auto">
          <a:xfrm>
            <a:off x="4487559" y="-27432"/>
            <a:ext cx="36067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这人到底在这干什么？</a:t>
            </a:r>
          </a:p>
        </p:txBody>
      </p:sp>
      <p:grpSp>
        <p:nvGrpSpPr>
          <p:cNvPr id="38916" name="组合 26626"/>
          <p:cNvGrpSpPr/>
          <p:nvPr/>
        </p:nvGrpSpPr>
        <p:grpSpPr bwMode="auto">
          <a:xfrm>
            <a:off x="2200275" y="1546226"/>
            <a:ext cx="3919538" cy="2365375"/>
            <a:chOff x="0" y="0"/>
            <a:chExt cx="3918820" cy="2364584"/>
          </a:xfrm>
        </p:grpSpPr>
        <p:pic>
          <p:nvPicPr>
            <p:cNvPr id="38917" name="图片 26627" descr="image53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0" y="50800"/>
              <a:ext cx="3741020" cy="212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图片 26628" descr="image54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918820" cy="2364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19" name="组合 26629"/>
          <p:cNvGrpSpPr/>
          <p:nvPr/>
        </p:nvGrpSpPr>
        <p:grpSpPr bwMode="auto">
          <a:xfrm>
            <a:off x="2035175" y="3965576"/>
            <a:ext cx="4249738" cy="1489075"/>
            <a:chOff x="0" y="0"/>
            <a:chExt cx="4248602" cy="1489061"/>
          </a:xfrm>
        </p:grpSpPr>
        <p:grpSp>
          <p:nvGrpSpPr>
            <p:cNvPr id="38920" name="组合 26630"/>
            <p:cNvGrpSpPr/>
            <p:nvPr/>
          </p:nvGrpSpPr>
          <p:grpSpPr bwMode="auto">
            <a:xfrm>
              <a:off x="0" y="0"/>
              <a:ext cx="4248602" cy="1489061"/>
              <a:chOff x="-2" y="-2"/>
              <a:chExt cx="4248603" cy="1489062"/>
            </a:xfrm>
          </p:grpSpPr>
          <p:sp>
            <p:nvSpPr>
              <p:cNvPr id="38921" name="右箭头 26631"/>
              <p:cNvSpPr>
                <a:spLocks noChangeArrowheads="1"/>
              </p:cNvSpPr>
              <p:nvPr/>
            </p:nvSpPr>
            <p:spPr bwMode="auto">
              <a:xfrm>
                <a:off x="50799" y="109528"/>
                <a:ext cx="4119155" cy="1270002"/>
              </a:xfrm>
              <a:prstGeom prst="rightArrow">
                <a:avLst>
                  <a:gd name="adj1" fmla="val 69917"/>
                  <a:gd name="adj2" fmla="val 59057"/>
                </a:avLst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  <p:pic>
            <p:nvPicPr>
              <p:cNvPr id="38922" name="图片 26632" descr="image55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-2"/>
                <a:ext cx="4248603" cy="148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23" name="矩形 26633"/>
            <p:cNvSpPr>
              <a:spLocks noChangeArrowheads="1"/>
            </p:cNvSpPr>
            <p:nvPr/>
          </p:nvSpPr>
          <p:spPr bwMode="auto">
            <a:xfrm>
              <a:off x="99183" y="381309"/>
              <a:ext cx="3540267" cy="726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289" tIns="34289" rIns="34289" bIns="34289"/>
            <a:lstStyle>
              <a:lvl1pPr marL="168275" indent="-168275" defTabSz="83312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defTabSz="83312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defTabSz="83312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defTabSz="83312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defTabSz="83312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defTabSz="83312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defTabSz="83312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defTabSz="83312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defTabSz="83312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defTabSz="914400">
                <a:lnSpc>
                  <a:spcPct val="80000"/>
                </a:lnSpc>
                <a:spcBef>
                  <a:spcPts val="600"/>
                </a:spcBef>
                <a:buFont typeface="Times Roman" charset="0"/>
                <a:buChar char="•"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扫描</a:t>
              </a:r>
              <a:r>
                <a:rPr lang="en-US" altLang="zh-CN" sz="1400" dirty="0" err="1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mfu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—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自动探测弱口令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—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搜集入库</a:t>
              </a:r>
              <a:endPara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  <a:sym typeface="Kaiti SC Regular" charset="0"/>
              </a:endParaRPr>
            </a:p>
            <a:p>
              <a:pPr marL="0" defTabSz="914400">
                <a:lnSpc>
                  <a:spcPct val="80000"/>
                </a:lnSpc>
                <a:spcBef>
                  <a:spcPts val="600"/>
                </a:spcBef>
                <a:buFont typeface="Times Roman" charset="0"/>
                <a:buChar char="•"/>
              </a:pP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运行了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screen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脚本，然后出现一句话“</a:t>
              </a:r>
              <a:r>
                <a:rPr lang="en-US" altLang="zh-CN" sz="1400" dirty="0" err="1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Toata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dragostea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 mea </a:t>
              </a:r>
              <a:r>
                <a:rPr lang="en-US" altLang="zh-CN" sz="1400" dirty="0" err="1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pentru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 </a:t>
              </a:r>
              <a:r>
                <a:rPr lang="en-US" altLang="zh-CN" sz="1400" dirty="0" err="1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diavola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  <a:sym typeface="Kaiti SC Regular" charset="0"/>
                </a:rPr>
                <a:t>”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  <a:sym typeface="Helvetica" panose="020B0604020202020204" pitchFamily="34" charset="0"/>
              </a:endParaRPr>
            </a:p>
          </p:txBody>
        </p:sp>
      </p:grpSp>
      <p:grpSp>
        <p:nvGrpSpPr>
          <p:cNvPr id="38924" name="组合 26634"/>
          <p:cNvGrpSpPr/>
          <p:nvPr/>
        </p:nvGrpSpPr>
        <p:grpSpPr bwMode="auto">
          <a:xfrm>
            <a:off x="6400801" y="3122614"/>
            <a:ext cx="4060825" cy="2389187"/>
            <a:chOff x="-1" y="0"/>
            <a:chExt cx="4060417" cy="2387864"/>
          </a:xfrm>
        </p:grpSpPr>
        <p:pic>
          <p:nvPicPr>
            <p:cNvPr id="38925" name="图片 26635" descr="image56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9" y="50800"/>
              <a:ext cx="3882617" cy="2146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6" name="图片 26636" descr="image5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4060417" cy="238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927" name="图片 26637" descr="image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477329" y="1546226"/>
            <a:ext cx="41449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文本占位符 26638"/>
          <p:cNvSpPr>
            <a:spLocks noGrp="1" noChangeArrowheads="1"/>
          </p:cNvSpPr>
          <p:nvPr>
            <p:ph type="body" idx="4294967295"/>
          </p:nvPr>
        </p:nvSpPr>
        <p:spPr>
          <a:xfrm>
            <a:off x="7119939" y="2062163"/>
            <a:ext cx="3436937" cy="411162"/>
          </a:xfrm>
        </p:spPr>
        <p:txBody>
          <a:bodyPr vert="horz" lIns="34289" tIns="34289" rIns="34289" bIns="34289" rtlCol="0"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  <a:sym typeface="Kaiti SC Regular" charset="0"/>
              </a:rPr>
              <a:t>一直在对开放</a:t>
            </a:r>
            <a:r>
              <a:rPr lang="en-US" altLang="zh-CN" sz="14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  <a:sym typeface="Kaiti SC Regular" charset="0"/>
              </a:rPr>
              <a:t>SSH</a:t>
            </a:r>
            <a:r>
              <a:rPr lang="zh-CN" altLang="en-US" sz="14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  <a:sym typeface="Kaiti SC Regular" charset="0"/>
              </a:rPr>
              <a:t>的服务器进行爆破</a:t>
            </a:r>
          </a:p>
        </p:txBody>
      </p:sp>
      <p:pic>
        <p:nvPicPr>
          <p:cNvPr id="18" name="图片 13315" descr="logo猎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7648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79AFB26A-5C16-4799-B4BC-3A06F2628678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39939" name="矩形 27649"/>
          <p:cNvSpPr>
            <a:spLocks noChangeArrowheads="1"/>
          </p:cNvSpPr>
          <p:nvPr/>
        </p:nvSpPr>
        <p:spPr bwMode="auto">
          <a:xfrm>
            <a:off x="1789114" y="1321401"/>
            <a:ext cx="8963349" cy="38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9" tIns="45719" rIns="45719" bIns="45719">
            <a:spAutoFit/>
          </a:bodyPr>
          <a:lstStyle/>
          <a:p>
            <a:pPr>
              <a:lnSpc>
                <a:spcPct val="80000"/>
              </a:lnSpc>
              <a:spcBef>
                <a:spcPts val="700"/>
              </a:spcBef>
            </a:pPr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  <a:sym typeface="Kaiti SC Regular" charset="0"/>
              </a:rPr>
              <a:t>                          </a:t>
            </a:r>
            <a:r>
              <a:rPr lang="en-US" altLang="zh-CN" sz="2400" dirty="0" err="1" smtClean="0">
                <a:solidFill>
                  <a:schemeClr val="accent5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relaxscan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sym typeface="宋体" pitchFamily="2" charset="-122"/>
              </a:rPr>
              <a:t>暴力破解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SSH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Kaiti SC Regular" charset="0"/>
              </a:rPr>
              <a:t>，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sym typeface="宋体" pitchFamily="2" charset="-122"/>
              </a:rPr>
              <a:t>百</a:t>
            </a:r>
            <a:r>
              <a:rPr lang="zh-CN" altLang="en-US" sz="2400" dirty="0" smtClean="0">
                <a:solidFill>
                  <a:schemeClr val="accent5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sym typeface="宋体" pitchFamily="2" charset="-122"/>
              </a:rPr>
              <a:t>度  一下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幼圆" pitchFamily="49" charset="-122"/>
                <a:ea typeface="幼圆" pitchFamily="49" charset="-122"/>
                <a:sym typeface="宋体" pitchFamily="2" charset="-122"/>
              </a:rPr>
              <a:t>， 你全知道。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幼圆" pitchFamily="49" charset="-122"/>
              <a:ea typeface="幼圆" pitchFamily="49" charset="-122"/>
              <a:sym typeface="Helvetica" panose="020B0604020202020204" pitchFamily="34" charset="0"/>
            </a:endParaRPr>
          </a:p>
        </p:txBody>
      </p:sp>
      <p:sp>
        <p:nvSpPr>
          <p:cNvPr id="39940" name="矩形 27650"/>
          <p:cNvSpPr>
            <a:spLocks noChangeArrowheads="1"/>
          </p:cNvSpPr>
          <p:nvPr/>
        </p:nvSpPr>
        <p:spPr bwMode="auto">
          <a:xfrm>
            <a:off x="4465563" y="-18288"/>
            <a:ext cx="36067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这人到底在这干什么？</a:t>
            </a:r>
          </a:p>
        </p:txBody>
      </p:sp>
      <p:grpSp>
        <p:nvGrpSpPr>
          <p:cNvPr id="39941" name="组合 27651"/>
          <p:cNvGrpSpPr/>
          <p:nvPr/>
        </p:nvGrpSpPr>
        <p:grpSpPr bwMode="auto">
          <a:xfrm>
            <a:off x="1642810" y="2755583"/>
            <a:ext cx="3883025" cy="3119438"/>
            <a:chOff x="-1" y="0"/>
            <a:chExt cx="3882883" cy="3119446"/>
          </a:xfrm>
        </p:grpSpPr>
        <p:pic>
          <p:nvPicPr>
            <p:cNvPr id="39942" name="图片 27652" descr="image58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9" y="50800"/>
              <a:ext cx="3705083" cy="2878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图片 27653" descr="image5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3882883" cy="3119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44" name="组合 27654"/>
          <p:cNvGrpSpPr/>
          <p:nvPr/>
        </p:nvGrpSpPr>
        <p:grpSpPr bwMode="auto">
          <a:xfrm>
            <a:off x="5960575" y="2737295"/>
            <a:ext cx="4524375" cy="3179762"/>
            <a:chOff x="-1" y="0"/>
            <a:chExt cx="4523893" cy="3180638"/>
          </a:xfrm>
        </p:grpSpPr>
        <p:pic>
          <p:nvPicPr>
            <p:cNvPr id="39945" name="图片 27655" descr="image6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00" y="50800"/>
              <a:ext cx="4346092" cy="2939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6" name="图片 27656" descr="image6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4523893" cy="318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百度一下，你就知道 - 360安全浏览器 7.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6" t="16035" r="65426" b="73579"/>
          <a:stretch>
            <a:fillRect/>
          </a:stretch>
        </p:blipFill>
        <p:spPr>
          <a:xfrm>
            <a:off x="6968126" y="1060932"/>
            <a:ext cx="867759" cy="6766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" r="3917" b="4237"/>
          <a:stretch>
            <a:fillRect/>
          </a:stretch>
        </p:blipFill>
        <p:spPr>
          <a:xfrm>
            <a:off x="1700952" y="705105"/>
            <a:ext cx="1673352" cy="19793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39817" y="2711158"/>
            <a:ext cx="4288353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b="1" cap="none" spc="0" dirty="0" smtClean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  <a:latin typeface="幼圆" pitchFamily="49" charset="-122"/>
              <a:ea typeface="幼圆" pitchFamily="49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rPr>
              <a:t>当前网站安全状况</a:t>
            </a:r>
          </a:p>
        </p:txBody>
      </p:sp>
      <p:sp>
        <p:nvSpPr>
          <p:cNvPr id="5" name="Shape 851"/>
          <p:cNvSpPr/>
          <p:nvPr/>
        </p:nvSpPr>
        <p:spPr bwMode="auto">
          <a:xfrm>
            <a:off x="5813994" y="2715623"/>
            <a:ext cx="540000" cy="540000"/>
          </a:xfrm>
          <a:custGeom>
            <a:avLst/>
            <a:gdLst>
              <a:gd name="T0" fmla="*/ 0 w 20445"/>
              <a:gd name="T1" fmla="*/ 106430 h 18536"/>
              <a:gd name="T2" fmla="*/ 12921 w 20445"/>
              <a:gd name="T3" fmla="*/ 130634 h 18536"/>
              <a:gd name="T4" fmla="*/ 49098 w 20445"/>
              <a:gd name="T5" fmla="*/ 113340 h 18536"/>
              <a:gd name="T6" fmla="*/ 105948 w 20445"/>
              <a:gd name="T7" fmla="*/ 338105 h 18536"/>
              <a:gd name="T8" fmla="*/ 175719 w 20445"/>
              <a:gd name="T9" fmla="*/ 376148 h 18536"/>
              <a:gd name="T10" fmla="*/ 328181 w 20445"/>
              <a:gd name="T11" fmla="*/ 92591 h 18536"/>
              <a:gd name="T12" fmla="*/ 188640 w 20445"/>
              <a:gd name="T13" fmla="*/ 102976 h 18536"/>
              <a:gd name="T14" fmla="*/ 227401 w 20445"/>
              <a:gd name="T15" fmla="*/ 165202 h 18536"/>
              <a:gd name="T16" fmla="*/ 183471 w 20445"/>
              <a:gd name="T17" fmla="*/ 244744 h 18536"/>
              <a:gd name="T18" fmla="*/ 155046 w 20445"/>
              <a:gd name="T19" fmla="*/ 154838 h 18536"/>
              <a:gd name="T20" fmla="*/ 98196 w 20445"/>
              <a:gd name="T21" fmla="*/ 2685 h 18536"/>
              <a:gd name="T22" fmla="*/ 0 w 20445"/>
              <a:gd name="T23" fmla="*/ 106430 h 18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0445"/>
              <a:gd name="T37" fmla="*/ 0 h 18536"/>
              <a:gd name="T38" fmla="*/ 20445 w 20445"/>
              <a:gd name="T39" fmla="*/ 18536 h 18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0445" h="18536">
                <a:moveTo>
                  <a:pt x="0" y="5114"/>
                </a:moveTo>
                <a:cubicBezTo>
                  <a:pt x="800" y="6277"/>
                  <a:pt x="800" y="6277"/>
                  <a:pt x="800" y="6277"/>
                </a:cubicBezTo>
                <a:cubicBezTo>
                  <a:pt x="800" y="6277"/>
                  <a:pt x="2560" y="4781"/>
                  <a:pt x="3040" y="5446"/>
                </a:cubicBezTo>
                <a:cubicBezTo>
                  <a:pt x="3680" y="6277"/>
                  <a:pt x="5920" y="14751"/>
                  <a:pt x="6560" y="16246"/>
                </a:cubicBezTo>
                <a:cubicBezTo>
                  <a:pt x="7200" y="17575"/>
                  <a:pt x="8960" y="19403"/>
                  <a:pt x="10880" y="18074"/>
                </a:cubicBezTo>
                <a:cubicBezTo>
                  <a:pt x="12800" y="16911"/>
                  <a:pt x="19200" y="11095"/>
                  <a:pt x="20320" y="4449"/>
                </a:cubicBezTo>
                <a:cubicBezTo>
                  <a:pt x="21600" y="-2197"/>
                  <a:pt x="12640" y="-868"/>
                  <a:pt x="11680" y="4948"/>
                </a:cubicBezTo>
                <a:cubicBezTo>
                  <a:pt x="14080" y="3618"/>
                  <a:pt x="15360" y="5612"/>
                  <a:pt x="14080" y="7938"/>
                </a:cubicBezTo>
                <a:cubicBezTo>
                  <a:pt x="12960" y="10265"/>
                  <a:pt x="11840" y="11760"/>
                  <a:pt x="11360" y="11760"/>
                </a:cubicBezTo>
                <a:cubicBezTo>
                  <a:pt x="10720" y="11760"/>
                  <a:pt x="10240" y="10265"/>
                  <a:pt x="9600" y="7440"/>
                </a:cubicBezTo>
                <a:cubicBezTo>
                  <a:pt x="8960" y="4615"/>
                  <a:pt x="8960" y="-369"/>
                  <a:pt x="6080" y="129"/>
                </a:cubicBezTo>
                <a:cubicBezTo>
                  <a:pt x="3520" y="794"/>
                  <a:pt x="0" y="5114"/>
                  <a:pt x="0" y="511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34289" tIns="34289" rIns="34289" bIns="34289"/>
          <a:lstStyle/>
          <a:p>
            <a:endParaRPr lang="zh-CN" altLang="en-US" sz="4000" dirty="0"/>
          </a:p>
        </p:txBody>
      </p:sp>
      <p:pic>
        <p:nvPicPr>
          <p:cNvPr id="4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157" y="1397286"/>
            <a:ext cx="10171416" cy="49576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29697"/>
          <p:cNvSpPr>
            <a:spLocks noChangeArrowheads="1"/>
          </p:cNvSpPr>
          <p:nvPr/>
        </p:nvSpPr>
        <p:spPr bwMode="auto">
          <a:xfrm>
            <a:off x="4381500" y="5283201"/>
            <a:ext cx="4939812" cy="64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19" tIns="45719" rIns="45719" bIns="45719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平台于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2015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年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1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7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号左右搭建至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2015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年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月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6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号</a:t>
            </a: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，</a:t>
            </a:r>
            <a:endParaRPr lang="en-US" altLang="zh-CN" dirty="0" smtClean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Kaiti SC Regular" charset="0"/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 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          </a:t>
            </a: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搜集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以上数据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0963" name="标题 29698"/>
          <p:cNvSpPr>
            <a:spLocks noGrp="1" noChangeArrowheads="1"/>
          </p:cNvSpPr>
          <p:nvPr>
            <p:ph type="title"/>
          </p:nvPr>
        </p:nvSpPr>
        <p:spPr>
          <a:xfrm>
            <a:off x="5067194" y="-119702"/>
            <a:ext cx="8075612" cy="720725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cs typeface="+mn-cs"/>
              </a:rPr>
              <a:t>我们的成果</a:t>
            </a:r>
          </a:p>
        </p:txBody>
      </p:sp>
      <p:grpSp>
        <p:nvGrpSpPr>
          <p:cNvPr id="40964" name="组合 29699"/>
          <p:cNvGrpSpPr/>
          <p:nvPr/>
        </p:nvGrpSpPr>
        <p:grpSpPr bwMode="auto">
          <a:xfrm>
            <a:off x="1766889" y="1263650"/>
            <a:ext cx="8751887" cy="3422650"/>
            <a:chOff x="0" y="0"/>
            <a:chExt cx="13783" cy="5388"/>
          </a:xfrm>
        </p:grpSpPr>
        <p:grpSp>
          <p:nvGrpSpPr>
            <p:cNvPr id="40965" name="组合 29700"/>
            <p:cNvGrpSpPr/>
            <p:nvPr/>
          </p:nvGrpSpPr>
          <p:grpSpPr bwMode="auto">
            <a:xfrm>
              <a:off x="4719" y="0"/>
              <a:ext cx="4635" cy="1163"/>
              <a:chOff x="0" y="0"/>
              <a:chExt cx="2943404" cy="737120"/>
            </a:xfrm>
          </p:grpSpPr>
          <p:sp>
            <p:nvSpPr>
              <p:cNvPr id="40966" name="任意多边形 29701"/>
              <p:cNvSpPr>
                <a:spLocks noChangeArrowheads="1"/>
              </p:cNvSpPr>
              <p:nvPr/>
            </p:nvSpPr>
            <p:spPr bwMode="auto">
              <a:xfrm>
                <a:off x="0" y="9719"/>
                <a:ext cx="1086229" cy="491068"/>
              </a:xfrm>
              <a:custGeom>
                <a:avLst/>
                <a:gdLst>
                  <a:gd name="T0" fmla="*/ 14444 w 16213"/>
                  <a:gd name="T1" fmla="*/ 21600 h 21600"/>
                  <a:gd name="T2" fmla="*/ 16213 w 16213"/>
                  <a:gd name="T3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13" h="21600">
                    <a:moveTo>
                      <a:pt x="14444" y="21600"/>
                    </a:moveTo>
                    <a:cubicBezTo>
                      <a:pt x="-5387" y="15316"/>
                      <a:pt x="-4797" y="8116"/>
                      <a:pt x="16213" y="0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67" name="任意多边形 29702"/>
              <p:cNvSpPr>
                <a:spLocks noChangeArrowheads="1"/>
              </p:cNvSpPr>
              <p:nvPr/>
            </p:nvSpPr>
            <p:spPr bwMode="auto">
              <a:xfrm>
                <a:off x="1857176" y="9719"/>
                <a:ext cx="1086228" cy="491068"/>
              </a:xfrm>
              <a:custGeom>
                <a:avLst/>
                <a:gdLst>
                  <a:gd name="T0" fmla="*/ 1769 w 16213"/>
                  <a:gd name="T1" fmla="*/ 21600 h 21600"/>
                  <a:gd name="T2" fmla="*/ 0 w 16213"/>
                  <a:gd name="T3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6213" h="21600">
                    <a:moveTo>
                      <a:pt x="1769" y="21600"/>
                    </a:moveTo>
                    <a:cubicBezTo>
                      <a:pt x="21600" y="15316"/>
                      <a:pt x="21010" y="8116"/>
                      <a:pt x="0" y="0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68" name="矩形 29703"/>
              <p:cNvSpPr>
                <a:spLocks noChangeArrowheads="1"/>
              </p:cNvSpPr>
              <p:nvPr/>
            </p:nvSpPr>
            <p:spPr bwMode="auto">
              <a:xfrm>
                <a:off x="1162080" y="0"/>
                <a:ext cx="575706" cy="737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  <a:latin typeface="Hannotate SC Regular" charset="0"/>
                    <a:sym typeface="Hannotate SC Regular" charset="0"/>
                  </a:rPr>
                  <a:t>平台</a:t>
                </a:r>
              </a:p>
            </p:txBody>
          </p:sp>
        </p:grpSp>
        <p:grpSp>
          <p:nvGrpSpPr>
            <p:cNvPr id="40969" name="组合 29704"/>
            <p:cNvGrpSpPr/>
            <p:nvPr/>
          </p:nvGrpSpPr>
          <p:grpSpPr bwMode="auto">
            <a:xfrm>
              <a:off x="1659" y="1975"/>
              <a:ext cx="2180" cy="813"/>
              <a:chOff x="1" y="0"/>
              <a:chExt cx="1383885" cy="516369"/>
            </a:xfrm>
          </p:grpSpPr>
          <p:sp>
            <p:nvSpPr>
              <p:cNvPr id="40970" name="任意多边形 29705"/>
              <p:cNvSpPr>
                <a:spLocks noChangeArrowheads="1"/>
              </p:cNvSpPr>
              <p:nvPr/>
            </p:nvSpPr>
            <p:spPr bwMode="auto">
              <a:xfrm>
                <a:off x="1" y="0"/>
                <a:ext cx="1383885" cy="516369"/>
              </a:xfrm>
              <a:custGeom>
                <a:avLst/>
                <a:gdLst>
                  <a:gd name="T0" fmla="*/ 111 w 21107"/>
                  <a:gd name="T1" fmla="*/ 6960 h 18405"/>
                  <a:gd name="T2" fmla="*/ 8259 w 21107"/>
                  <a:gd name="T3" fmla="*/ 1248 h 18405"/>
                  <a:gd name="T4" fmla="*/ 18886 w 21107"/>
                  <a:gd name="T5" fmla="*/ 2011 h 18405"/>
                  <a:gd name="T6" fmla="*/ 21053 w 21107"/>
                  <a:gd name="T7" fmla="*/ 10901 h 18405"/>
                  <a:gd name="T8" fmla="*/ 17794 w 21107"/>
                  <a:gd name="T9" fmla="*/ 17566 h 18405"/>
                  <a:gd name="T10" fmla="*/ 8559 w 21107"/>
                  <a:gd name="T11" fmla="*/ 17566 h 18405"/>
                  <a:gd name="T12" fmla="*/ 1226 w 21107"/>
                  <a:gd name="T13" fmla="*/ 14709 h 18405"/>
                  <a:gd name="T14" fmla="*/ 111 w 21107"/>
                  <a:gd name="T15" fmla="*/ 6960 h 18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107" h="18405">
                    <a:moveTo>
                      <a:pt x="111" y="6960"/>
                    </a:moveTo>
                    <a:cubicBezTo>
                      <a:pt x="987" y="-74"/>
                      <a:pt x="4909" y="1066"/>
                      <a:pt x="8259" y="1248"/>
                    </a:cubicBezTo>
                    <a:cubicBezTo>
                      <a:pt x="11875" y="1444"/>
                      <a:pt x="15671" y="-2133"/>
                      <a:pt x="18886" y="2011"/>
                    </a:cubicBezTo>
                    <a:cubicBezTo>
                      <a:pt x="20321" y="3861"/>
                      <a:pt x="21359" y="7245"/>
                      <a:pt x="21053" y="10901"/>
                    </a:cubicBezTo>
                    <a:cubicBezTo>
                      <a:pt x="20756" y="14451"/>
                      <a:pt x="19321" y="16599"/>
                      <a:pt x="17794" y="17566"/>
                    </a:cubicBezTo>
                    <a:cubicBezTo>
                      <a:pt x="14790" y="19467"/>
                      <a:pt x="11658" y="17541"/>
                      <a:pt x="8559" y="17566"/>
                    </a:cubicBezTo>
                    <a:cubicBezTo>
                      <a:pt x="5979" y="17586"/>
                      <a:pt x="3171" y="18702"/>
                      <a:pt x="1226" y="14709"/>
                    </a:cubicBezTo>
                    <a:cubicBezTo>
                      <a:pt x="271" y="12748"/>
                      <a:pt x="-241" y="9786"/>
                      <a:pt x="111" y="6960"/>
                    </a:cubicBez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71" name="矩形 29706"/>
              <p:cNvSpPr>
                <a:spLocks noChangeArrowheads="1"/>
              </p:cNvSpPr>
              <p:nvPr/>
            </p:nvSpPr>
            <p:spPr bwMode="auto">
              <a:xfrm>
                <a:off x="385661" y="8639"/>
                <a:ext cx="615392" cy="332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700"/>
                  </a:spcBef>
                </a:pPr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Hannotate SC Regular" charset="0"/>
                    <a:sym typeface="Hannotate SC Regular" charset="0"/>
                  </a:rPr>
                  <a:t>CPF</a:t>
                </a:r>
              </a:p>
            </p:txBody>
          </p:sp>
        </p:grpSp>
        <p:grpSp>
          <p:nvGrpSpPr>
            <p:cNvPr id="40972" name="组合 29707"/>
            <p:cNvGrpSpPr/>
            <p:nvPr/>
          </p:nvGrpSpPr>
          <p:grpSpPr bwMode="auto">
            <a:xfrm>
              <a:off x="4374" y="1888"/>
              <a:ext cx="2650" cy="1005"/>
              <a:chOff x="1" y="0"/>
              <a:chExt cx="1682533" cy="637386"/>
            </a:xfrm>
          </p:grpSpPr>
          <p:sp>
            <p:nvSpPr>
              <p:cNvPr id="40973" name="任意多边形 29708"/>
              <p:cNvSpPr>
                <a:spLocks noChangeArrowheads="1"/>
              </p:cNvSpPr>
              <p:nvPr/>
            </p:nvSpPr>
            <p:spPr bwMode="auto">
              <a:xfrm>
                <a:off x="1" y="0"/>
                <a:ext cx="1682533" cy="637386"/>
              </a:xfrm>
              <a:custGeom>
                <a:avLst/>
                <a:gdLst>
                  <a:gd name="T0" fmla="*/ 1380 w 20593"/>
                  <a:gd name="T1" fmla="*/ 3221 h 20069"/>
                  <a:gd name="T2" fmla="*/ 15177 w 20593"/>
                  <a:gd name="T3" fmla="*/ 925 h 20069"/>
                  <a:gd name="T4" fmla="*/ 20260 w 20593"/>
                  <a:gd name="T5" fmla="*/ 7298 h 20069"/>
                  <a:gd name="T6" fmla="*/ 18119 w 20593"/>
                  <a:gd name="T7" fmla="*/ 18018 h 20069"/>
                  <a:gd name="T8" fmla="*/ 4559 w 20593"/>
                  <a:gd name="T9" fmla="*/ 18401 h 20069"/>
                  <a:gd name="T10" fmla="*/ 656 w 20593"/>
                  <a:gd name="T11" fmla="*/ 13765 h 20069"/>
                  <a:gd name="T12" fmla="*/ 1380 w 20593"/>
                  <a:gd name="T13" fmla="*/ 3221 h 20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93" h="20069">
                    <a:moveTo>
                      <a:pt x="1380" y="3221"/>
                    </a:moveTo>
                    <a:cubicBezTo>
                      <a:pt x="5800" y="-60"/>
                      <a:pt x="10561" y="-852"/>
                      <a:pt x="15177" y="925"/>
                    </a:cubicBezTo>
                    <a:cubicBezTo>
                      <a:pt x="17266" y="1729"/>
                      <a:pt x="19411" y="3337"/>
                      <a:pt x="20260" y="7298"/>
                    </a:cubicBezTo>
                    <a:cubicBezTo>
                      <a:pt x="21155" y="11480"/>
                      <a:pt x="20180" y="16361"/>
                      <a:pt x="18119" y="18018"/>
                    </a:cubicBezTo>
                    <a:cubicBezTo>
                      <a:pt x="13694" y="20616"/>
                      <a:pt x="9016" y="20748"/>
                      <a:pt x="4559" y="18401"/>
                    </a:cubicBezTo>
                    <a:cubicBezTo>
                      <a:pt x="3052" y="17607"/>
                      <a:pt x="1524" y="16429"/>
                      <a:pt x="656" y="13765"/>
                    </a:cubicBezTo>
                    <a:cubicBezTo>
                      <a:pt x="-445" y="10386"/>
                      <a:pt x="-132" y="5833"/>
                      <a:pt x="1380" y="3221"/>
                    </a:cubicBez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74" name="矩形 29709"/>
              <p:cNvSpPr>
                <a:spLocks noChangeArrowheads="1"/>
              </p:cNvSpPr>
              <p:nvPr/>
            </p:nvSpPr>
            <p:spPr bwMode="auto">
              <a:xfrm>
                <a:off x="522846" y="75140"/>
                <a:ext cx="634731" cy="3318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700"/>
                  </a:spcBef>
                </a:pPr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Hannotate SC Regular" charset="0"/>
                    <a:sym typeface="Hannotate SC Regular" charset="0"/>
                  </a:rPr>
                  <a:t>shell</a:t>
                </a:r>
              </a:p>
            </p:txBody>
          </p:sp>
        </p:grpSp>
        <p:grpSp>
          <p:nvGrpSpPr>
            <p:cNvPr id="40975" name="组合 29710"/>
            <p:cNvGrpSpPr/>
            <p:nvPr/>
          </p:nvGrpSpPr>
          <p:grpSpPr bwMode="auto">
            <a:xfrm>
              <a:off x="7559" y="1988"/>
              <a:ext cx="2253" cy="792"/>
              <a:chOff x="0" y="0"/>
              <a:chExt cx="1429496" cy="502245"/>
            </a:xfrm>
          </p:grpSpPr>
          <p:sp>
            <p:nvSpPr>
              <p:cNvPr id="40976" name="任意多边形 29711"/>
              <p:cNvSpPr>
                <a:spLocks noChangeArrowheads="1"/>
              </p:cNvSpPr>
              <p:nvPr/>
            </p:nvSpPr>
            <p:spPr bwMode="auto">
              <a:xfrm>
                <a:off x="0" y="11353"/>
                <a:ext cx="1429496" cy="490892"/>
              </a:xfrm>
              <a:custGeom>
                <a:avLst/>
                <a:gdLst>
                  <a:gd name="T0" fmla="*/ 523 w 20971"/>
                  <a:gd name="T1" fmla="*/ 19728 h 21215"/>
                  <a:gd name="T2" fmla="*/ 0 w 20971"/>
                  <a:gd name="T3" fmla="*/ 1589 h 21215"/>
                  <a:gd name="T4" fmla="*/ 16957 w 20971"/>
                  <a:gd name="T5" fmla="*/ 58 h 21215"/>
                  <a:gd name="T6" fmla="*/ 20490 w 20971"/>
                  <a:gd name="T7" fmla="*/ 5427 h 21215"/>
                  <a:gd name="T8" fmla="*/ 18597 w 20971"/>
                  <a:gd name="T9" fmla="*/ 21215 h 21215"/>
                  <a:gd name="T10" fmla="*/ 523 w 20971"/>
                  <a:gd name="T11" fmla="*/ 19728 h 2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971" h="21215">
                    <a:moveTo>
                      <a:pt x="523" y="19728"/>
                    </a:moveTo>
                    <a:lnTo>
                      <a:pt x="0" y="1589"/>
                    </a:lnTo>
                    <a:lnTo>
                      <a:pt x="16957" y="58"/>
                    </a:lnTo>
                    <a:cubicBezTo>
                      <a:pt x="18397" y="-385"/>
                      <a:pt x="19788" y="1729"/>
                      <a:pt x="20490" y="5427"/>
                    </a:cubicBezTo>
                    <a:cubicBezTo>
                      <a:pt x="21600" y="11283"/>
                      <a:pt x="20716" y="18656"/>
                      <a:pt x="18597" y="21215"/>
                    </a:cubicBezTo>
                    <a:lnTo>
                      <a:pt x="523" y="19728"/>
                    </a:ln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77" name="矩形 29712"/>
              <p:cNvSpPr>
                <a:spLocks noChangeArrowheads="1"/>
              </p:cNvSpPr>
              <p:nvPr/>
            </p:nvSpPr>
            <p:spPr bwMode="auto">
              <a:xfrm>
                <a:off x="222354" y="0"/>
                <a:ext cx="977075" cy="331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700"/>
                  </a:spcBef>
                </a:pPr>
                <a:r>
                  <a:rPr lang="en-US" altLang="zh-CN" sz="2400" dirty="0" err="1">
                    <a:solidFill>
                      <a:schemeClr val="bg1">
                        <a:lumMod val="50000"/>
                      </a:schemeClr>
                    </a:solidFill>
                    <a:latin typeface="Hannotate SC Regular" charset="0"/>
                    <a:sym typeface="Hannotate SC Regular" charset="0"/>
                  </a:rPr>
                  <a:t>Cpanel</a:t>
                </a:r>
                <a:endPara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endParaRPr>
              </a:p>
            </p:txBody>
          </p:sp>
        </p:grpSp>
        <p:grpSp>
          <p:nvGrpSpPr>
            <p:cNvPr id="40978" name="组合 29713"/>
            <p:cNvGrpSpPr/>
            <p:nvPr/>
          </p:nvGrpSpPr>
          <p:grpSpPr bwMode="auto">
            <a:xfrm>
              <a:off x="10764" y="1933"/>
              <a:ext cx="1585" cy="735"/>
              <a:chOff x="-1" y="-1"/>
              <a:chExt cx="1006696" cy="467827"/>
            </a:xfrm>
          </p:grpSpPr>
          <p:sp>
            <p:nvSpPr>
              <p:cNvPr id="40979" name="任意多边形 29714"/>
              <p:cNvSpPr>
                <a:spLocks noChangeArrowheads="1"/>
              </p:cNvSpPr>
              <p:nvPr/>
            </p:nvSpPr>
            <p:spPr bwMode="auto">
              <a:xfrm>
                <a:off x="-1" y="-1"/>
                <a:ext cx="1006696" cy="467827"/>
              </a:xfrm>
              <a:custGeom>
                <a:avLst/>
                <a:gdLst>
                  <a:gd name="T0" fmla="*/ 252 w 20814"/>
                  <a:gd name="T1" fmla="*/ 6548 h 19304"/>
                  <a:gd name="T2" fmla="*/ 7364 w 20814"/>
                  <a:gd name="T3" fmla="*/ 1405 h 19304"/>
                  <a:gd name="T4" fmla="*/ 13997 w 20814"/>
                  <a:gd name="T5" fmla="*/ 1545 h 19304"/>
                  <a:gd name="T6" fmla="*/ 19397 w 20814"/>
                  <a:gd name="T7" fmla="*/ 5603 h 19304"/>
                  <a:gd name="T8" fmla="*/ 20582 w 20814"/>
                  <a:gd name="T9" fmla="*/ 14420 h 19304"/>
                  <a:gd name="T10" fmla="*/ 17289 w 20814"/>
                  <a:gd name="T11" fmla="*/ 18829 h 19304"/>
                  <a:gd name="T12" fmla="*/ 6489 w 20814"/>
                  <a:gd name="T13" fmla="*/ 18829 h 19304"/>
                  <a:gd name="T14" fmla="*/ 2011 w 20814"/>
                  <a:gd name="T15" fmla="*/ 17360 h 19304"/>
                  <a:gd name="T16" fmla="*/ 252 w 20814"/>
                  <a:gd name="T17" fmla="*/ 6548 h 19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14" h="19304">
                    <a:moveTo>
                      <a:pt x="252" y="6548"/>
                    </a:moveTo>
                    <a:cubicBezTo>
                      <a:pt x="1260" y="703"/>
                      <a:pt x="4714" y="-1794"/>
                      <a:pt x="7364" y="1405"/>
                    </a:cubicBezTo>
                    <a:cubicBezTo>
                      <a:pt x="9572" y="1006"/>
                      <a:pt x="11794" y="1053"/>
                      <a:pt x="13997" y="1545"/>
                    </a:cubicBezTo>
                    <a:cubicBezTo>
                      <a:pt x="15964" y="1984"/>
                      <a:pt x="17975" y="2853"/>
                      <a:pt x="19397" y="5603"/>
                    </a:cubicBezTo>
                    <a:cubicBezTo>
                      <a:pt x="20597" y="7925"/>
                      <a:pt x="21169" y="11337"/>
                      <a:pt x="20582" y="14420"/>
                    </a:cubicBezTo>
                    <a:cubicBezTo>
                      <a:pt x="20065" y="17136"/>
                      <a:pt x="18745" y="18904"/>
                      <a:pt x="17289" y="18829"/>
                    </a:cubicBezTo>
                    <a:lnTo>
                      <a:pt x="6489" y="18829"/>
                    </a:lnTo>
                    <a:cubicBezTo>
                      <a:pt x="4965" y="19806"/>
                      <a:pt x="3298" y="19259"/>
                      <a:pt x="2011" y="17360"/>
                    </a:cubicBezTo>
                    <a:cubicBezTo>
                      <a:pt x="317" y="14860"/>
                      <a:pt x="-431" y="10506"/>
                      <a:pt x="252" y="6548"/>
                    </a:cubicBezTo>
                    <a:close/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80" name="矩形 29715"/>
              <p:cNvSpPr>
                <a:spLocks noChangeArrowheads="1"/>
              </p:cNvSpPr>
              <p:nvPr/>
            </p:nvSpPr>
            <p:spPr bwMode="auto">
              <a:xfrm>
                <a:off x="213660" y="11334"/>
                <a:ext cx="580436" cy="333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700"/>
                  </a:spcBef>
                </a:pPr>
                <a:r>
                  <a:rPr lang="en-US" altLang="zh-CN" sz="2400" dirty="0">
                    <a:solidFill>
                      <a:schemeClr val="bg1">
                        <a:lumMod val="50000"/>
                      </a:schemeClr>
                    </a:solidFill>
                    <a:latin typeface="Hannotate SC Regular" charset="0"/>
                    <a:sym typeface="Hannotate SC Regular" charset="0"/>
                  </a:rPr>
                  <a:t>FTP</a:t>
                </a:r>
              </a:p>
            </p:txBody>
          </p:sp>
        </p:grpSp>
        <p:sp>
          <p:nvSpPr>
            <p:cNvPr id="40981" name="矩形 29716"/>
            <p:cNvSpPr>
              <a:spLocks noChangeArrowheads="1"/>
            </p:cNvSpPr>
            <p:nvPr/>
          </p:nvSpPr>
          <p:spPr bwMode="auto">
            <a:xfrm>
              <a:off x="674" y="4275"/>
              <a:ext cx="210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622764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例</a:t>
              </a:r>
            </a:p>
          </p:txBody>
        </p:sp>
        <p:sp>
          <p:nvSpPr>
            <p:cNvPr id="40982" name="直接连接符 29717"/>
            <p:cNvSpPr>
              <a:spLocks noChangeShapeType="1"/>
            </p:cNvSpPr>
            <p:nvPr/>
          </p:nvSpPr>
          <p:spPr bwMode="auto">
            <a:xfrm flipH="1">
              <a:off x="2241" y="2785"/>
              <a:ext cx="373" cy="1387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83" name="矩形 29718"/>
            <p:cNvSpPr>
              <a:spLocks noChangeArrowheads="1"/>
            </p:cNvSpPr>
            <p:nvPr/>
          </p:nvSpPr>
          <p:spPr bwMode="auto">
            <a:xfrm>
              <a:off x="4493" y="4439"/>
              <a:ext cx="156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7655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例</a:t>
              </a:r>
            </a:p>
          </p:txBody>
        </p:sp>
        <p:sp>
          <p:nvSpPr>
            <p:cNvPr id="40984" name="直接连接符 29719"/>
            <p:cNvSpPr>
              <a:spLocks noChangeShapeType="1"/>
            </p:cNvSpPr>
            <p:nvPr/>
          </p:nvSpPr>
          <p:spPr bwMode="auto">
            <a:xfrm flipH="1">
              <a:off x="5709" y="2920"/>
              <a:ext cx="53" cy="1281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85" name="矩形 29720"/>
            <p:cNvSpPr>
              <a:spLocks noChangeArrowheads="1"/>
            </p:cNvSpPr>
            <p:nvPr/>
          </p:nvSpPr>
          <p:spPr bwMode="auto">
            <a:xfrm>
              <a:off x="7738" y="4439"/>
              <a:ext cx="156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1214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例</a:t>
              </a:r>
            </a:p>
          </p:txBody>
        </p:sp>
        <p:sp>
          <p:nvSpPr>
            <p:cNvPr id="40986" name="直接连接符 29721"/>
            <p:cNvSpPr>
              <a:spLocks noChangeShapeType="1"/>
            </p:cNvSpPr>
            <p:nvPr/>
          </p:nvSpPr>
          <p:spPr bwMode="auto">
            <a:xfrm flipH="1">
              <a:off x="8801" y="2815"/>
              <a:ext cx="80" cy="152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87" name="矩形 29722"/>
            <p:cNvSpPr>
              <a:spLocks noChangeArrowheads="1"/>
            </p:cNvSpPr>
            <p:nvPr/>
          </p:nvSpPr>
          <p:spPr bwMode="auto">
            <a:xfrm>
              <a:off x="11354" y="4276"/>
              <a:ext cx="183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r>
                <a:rPr lang="en-US" altLang="zh-CN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26884</a:t>
              </a:r>
              <a:r>
                <a:rPr lang="zh-CN" altLang="en-US" sz="2400">
                  <a:solidFill>
                    <a:schemeClr val="bg1">
                      <a:lumMod val="50000"/>
                    </a:schemeClr>
                  </a:solidFill>
                  <a:latin typeface="Hannotate SC Regular" charset="0"/>
                  <a:sym typeface="Hannotate SC Regular" charset="0"/>
                </a:rPr>
                <a:t>例</a:t>
              </a:r>
            </a:p>
          </p:txBody>
        </p:sp>
        <p:sp>
          <p:nvSpPr>
            <p:cNvPr id="40988" name="直接连接符 29723"/>
            <p:cNvSpPr>
              <a:spLocks noChangeShapeType="1"/>
            </p:cNvSpPr>
            <p:nvPr/>
          </p:nvSpPr>
          <p:spPr bwMode="auto">
            <a:xfrm>
              <a:off x="11788" y="2680"/>
              <a:ext cx="0" cy="144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0989" name="组合 29724"/>
            <p:cNvGrpSpPr/>
            <p:nvPr/>
          </p:nvGrpSpPr>
          <p:grpSpPr bwMode="auto">
            <a:xfrm>
              <a:off x="2879" y="863"/>
              <a:ext cx="8870" cy="1137"/>
              <a:chOff x="0" y="0"/>
              <a:chExt cx="5632089" cy="721190"/>
            </a:xfrm>
          </p:grpSpPr>
          <p:sp>
            <p:nvSpPr>
              <p:cNvPr id="40990" name="任意多边形 29725"/>
              <p:cNvSpPr>
                <a:spLocks noChangeArrowheads="1"/>
              </p:cNvSpPr>
              <p:nvPr/>
            </p:nvSpPr>
            <p:spPr bwMode="auto">
              <a:xfrm>
                <a:off x="0" y="108755"/>
                <a:ext cx="5632089" cy="612435"/>
              </a:xfrm>
              <a:custGeom>
                <a:avLst/>
                <a:gdLst>
                  <a:gd name="T0" fmla="*/ 0 w 21600"/>
                  <a:gd name="T1" fmla="*/ 15275 h 16032"/>
                  <a:gd name="T2" fmla="*/ 1364 w 21600"/>
                  <a:gd name="T3" fmla="*/ 4637 h 16032"/>
                  <a:gd name="T4" fmla="*/ 5622 w 21600"/>
                  <a:gd name="T5" fmla="*/ 3486 h 16032"/>
                  <a:gd name="T6" fmla="*/ 10377 w 21600"/>
                  <a:gd name="T7" fmla="*/ 4459 h 16032"/>
                  <a:gd name="T8" fmla="*/ 20106 w 21600"/>
                  <a:gd name="T9" fmla="*/ 6610 h 16032"/>
                  <a:gd name="T10" fmla="*/ 21600 w 21600"/>
                  <a:gd name="T11" fmla="*/ 16032 h 160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600" h="16032">
                    <a:moveTo>
                      <a:pt x="0" y="15275"/>
                    </a:moveTo>
                    <a:cubicBezTo>
                      <a:pt x="251" y="10723"/>
                      <a:pt x="736" y="6942"/>
                      <a:pt x="1364" y="4637"/>
                    </a:cubicBezTo>
                    <a:cubicBezTo>
                      <a:pt x="2728" y="-375"/>
                      <a:pt x="4159" y="2004"/>
                      <a:pt x="5622" y="3486"/>
                    </a:cubicBezTo>
                    <a:cubicBezTo>
                      <a:pt x="7187" y="5073"/>
                      <a:pt x="8835" y="5407"/>
                      <a:pt x="10377" y="4459"/>
                    </a:cubicBezTo>
                    <a:cubicBezTo>
                      <a:pt x="13701" y="2417"/>
                      <a:pt x="17221" y="-5568"/>
                      <a:pt x="20106" y="6610"/>
                    </a:cubicBezTo>
                    <a:cubicBezTo>
                      <a:pt x="20688" y="9066"/>
                      <a:pt x="21195" y="12266"/>
                      <a:pt x="21600" y="16032"/>
                    </a:cubicBezTo>
                  </a:path>
                </a:pathLst>
              </a:custGeom>
              <a:noFill/>
              <a:ln w="25400">
                <a:solidFill>
                  <a:schemeClr val="bg1"/>
                </a:solidFill>
                <a:miter lim="800000"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91" name="直接连接符 29726"/>
              <p:cNvSpPr>
                <a:spLocks noChangeShapeType="1"/>
              </p:cNvSpPr>
              <p:nvPr/>
            </p:nvSpPr>
            <p:spPr bwMode="auto">
              <a:xfrm flipH="1">
                <a:off x="1866702" y="305528"/>
                <a:ext cx="15744" cy="32100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92" name="直接连接符 29727"/>
              <p:cNvSpPr>
                <a:spLocks noChangeShapeType="1"/>
              </p:cNvSpPr>
              <p:nvPr/>
            </p:nvSpPr>
            <p:spPr bwMode="auto">
              <a:xfrm>
                <a:off x="3804378" y="220134"/>
                <a:ext cx="1" cy="493232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993" name="直接连接符 29728"/>
              <p:cNvSpPr>
                <a:spLocks noChangeShapeType="1"/>
              </p:cNvSpPr>
              <p:nvPr/>
            </p:nvSpPr>
            <p:spPr bwMode="auto">
              <a:xfrm>
                <a:off x="2592388" y="1"/>
                <a:ext cx="15678" cy="28786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zh-CN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0994" name="任意多边形 29729"/>
            <p:cNvSpPr>
              <a:spLocks noChangeArrowheads="1"/>
            </p:cNvSpPr>
            <p:nvPr/>
          </p:nvSpPr>
          <p:spPr bwMode="auto">
            <a:xfrm>
              <a:off x="0" y="4121"/>
              <a:ext cx="3404" cy="986"/>
            </a:xfrm>
            <a:custGeom>
              <a:avLst/>
              <a:gdLst>
                <a:gd name="T0" fmla="*/ 111 w 21107"/>
                <a:gd name="T1" fmla="*/ 6960 h 18405"/>
                <a:gd name="T2" fmla="*/ 8259 w 21107"/>
                <a:gd name="T3" fmla="*/ 1248 h 18405"/>
                <a:gd name="T4" fmla="*/ 18886 w 21107"/>
                <a:gd name="T5" fmla="*/ 2011 h 18405"/>
                <a:gd name="T6" fmla="*/ 21053 w 21107"/>
                <a:gd name="T7" fmla="*/ 10901 h 18405"/>
                <a:gd name="T8" fmla="*/ 17794 w 21107"/>
                <a:gd name="T9" fmla="*/ 17566 h 18405"/>
                <a:gd name="T10" fmla="*/ 8559 w 21107"/>
                <a:gd name="T11" fmla="*/ 17566 h 18405"/>
                <a:gd name="T12" fmla="*/ 1226 w 21107"/>
                <a:gd name="T13" fmla="*/ 14709 h 18405"/>
                <a:gd name="T14" fmla="*/ 111 w 21107"/>
                <a:gd name="T15" fmla="*/ 6960 h 18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07" h="18405">
                  <a:moveTo>
                    <a:pt x="111" y="6960"/>
                  </a:moveTo>
                  <a:cubicBezTo>
                    <a:pt x="987" y="-74"/>
                    <a:pt x="4909" y="1066"/>
                    <a:pt x="8259" y="1248"/>
                  </a:cubicBezTo>
                  <a:cubicBezTo>
                    <a:pt x="11875" y="1444"/>
                    <a:pt x="15671" y="-2133"/>
                    <a:pt x="18886" y="2011"/>
                  </a:cubicBezTo>
                  <a:cubicBezTo>
                    <a:pt x="20321" y="3861"/>
                    <a:pt x="21359" y="7245"/>
                    <a:pt x="21053" y="10901"/>
                  </a:cubicBezTo>
                  <a:cubicBezTo>
                    <a:pt x="20756" y="14451"/>
                    <a:pt x="19321" y="16599"/>
                    <a:pt x="17794" y="17566"/>
                  </a:cubicBezTo>
                  <a:cubicBezTo>
                    <a:pt x="14790" y="19467"/>
                    <a:pt x="11658" y="17541"/>
                    <a:pt x="8559" y="17566"/>
                  </a:cubicBezTo>
                  <a:cubicBezTo>
                    <a:pt x="5979" y="17586"/>
                    <a:pt x="3171" y="18702"/>
                    <a:pt x="1226" y="14709"/>
                  </a:cubicBezTo>
                  <a:cubicBezTo>
                    <a:pt x="271" y="12748"/>
                    <a:pt x="-241" y="9786"/>
                    <a:pt x="111" y="696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bevel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95" name="任意多边形 29730"/>
            <p:cNvSpPr>
              <a:spLocks noChangeArrowheads="1"/>
            </p:cNvSpPr>
            <p:nvPr/>
          </p:nvSpPr>
          <p:spPr bwMode="auto">
            <a:xfrm>
              <a:off x="4218" y="4201"/>
              <a:ext cx="2429" cy="906"/>
            </a:xfrm>
            <a:custGeom>
              <a:avLst/>
              <a:gdLst>
                <a:gd name="T0" fmla="*/ 111 w 21107"/>
                <a:gd name="T1" fmla="*/ 6960 h 18405"/>
                <a:gd name="T2" fmla="*/ 8259 w 21107"/>
                <a:gd name="T3" fmla="*/ 1248 h 18405"/>
                <a:gd name="T4" fmla="*/ 18886 w 21107"/>
                <a:gd name="T5" fmla="*/ 2011 h 18405"/>
                <a:gd name="T6" fmla="*/ 21053 w 21107"/>
                <a:gd name="T7" fmla="*/ 10901 h 18405"/>
                <a:gd name="T8" fmla="*/ 17794 w 21107"/>
                <a:gd name="T9" fmla="*/ 17566 h 18405"/>
                <a:gd name="T10" fmla="*/ 8559 w 21107"/>
                <a:gd name="T11" fmla="*/ 17566 h 18405"/>
                <a:gd name="T12" fmla="*/ 1226 w 21107"/>
                <a:gd name="T13" fmla="*/ 14709 h 18405"/>
                <a:gd name="T14" fmla="*/ 111 w 21107"/>
                <a:gd name="T15" fmla="*/ 6960 h 18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07" h="18405">
                  <a:moveTo>
                    <a:pt x="111" y="6960"/>
                  </a:moveTo>
                  <a:cubicBezTo>
                    <a:pt x="987" y="-74"/>
                    <a:pt x="4909" y="1066"/>
                    <a:pt x="8259" y="1248"/>
                  </a:cubicBezTo>
                  <a:cubicBezTo>
                    <a:pt x="11875" y="1444"/>
                    <a:pt x="15671" y="-2133"/>
                    <a:pt x="18886" y="2011"/>
                  </a:cubicBezTo>
                  <a:cubicBezTo>
                    <a:pt x="20321" y="3861"/>
                    <a:pt x="21359" y="7245"/>
                    <a:pt x="21053" y="10901"/>
                  </a:cubicBezTo>
                  <a:cubicBezTo>
                    <a:pt x="20756" y="14451"/>
                    <a:pt x="19321" y="16599"/>
                    <a:pt x="17794" y="17566"/>
                  </a:cubicBezTo>
                  <a:cubicBezTo>
                    <a:pt x="14790" y="19467"/>
                    <a:pt x="11658" y="17541"/>
                    <a:pt x="8559" y="17566"/>
                  </a:cubicBezTo>
                  <a:cubicBezTo>
                    <a:pt x="5979" y="17586"/>
                    <a:pt x="3171" y="18702"/>
                    <a:pt x="1226" y="14709"/>
                  </a:cubicBezTo>
                  <a:cubicBezTo>
                    <a:pt x="271" y="12748"/>
                    <a:pt x="-241" y="9786"/>
                    <a:pt x="111" y="696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96" name="任意多边形 29731"/>
            <p:cNvSpPr>
              <a:spLocks noChangeArrowheads="1"/>
            </p:cNvSpPr>
            <p:nvPr/>
          </p:nvSpPr>
          <p:spPr bwMode="auto">
            <a:xfrm>
              <a:off x="7024" y="4335"/>
              <a:ext cx="2822" cy="1053"/>
            </a:xfrm>
            <a:custGeom>
              <a:avLst/>
              <a:gdLst>
                <a:gd name="T0" fmla="*/ 111 w 21107"/>
                <a:gd name="T1" fmla="*/ 6960 h 18405"/>
                <a:gd name="T2" fmla="*/ 8259 w 21107"/>
                <a:gd name="T3" fmla="*/ 1248 h 18405"/>
                <a:gd name="T4" fmla="*/ 18886 w 21107"/>
                <a:gd name="T5" fmla="*/ 2011 h 18405"/>
                <a:gd name="T6" fmla="*/ 21053 w 21107"/>
                <a:gd name="T7" fmla="*/ 10901 h 18405"/>
                <a:gd name="T8" fmla="*/ 17794 w 21107"/>
                <a:gd name="T9" fmla="*/ 17566 h 18405"/>
                <a:gd name="T10" fmla="*/ 8559 w 21107"/>
                <a:gd name="T11" fmla="*/ 17566 h 18405"/>
                <a:gd name="T12" fmla="*/ 1226 w 21107"/>
                <a:gd name="T13" fmla="*/ 14709 h 18405"/>
                <a:gd name="T14" fmla="*/ 111 w 21107"/>
                <a:gd name="T15" fmla="*/ 6960 h 18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07" h="18405">
                  <a:moveTo>
                    <a:pt x="111" y="6960"/>
                  </a:moveTo>
                  <a:cubicBezTo>
                    <a:pt x="987" y="-74"/>
                    <a:pt x="4909" y="1066"/>
                    <a:pt x="8259" y="1248"/>
                  </a:cubicBezTo>
                  <a:cubicBezTo>
                    <a:pt x="11875" y="1444"/>
                    <a:pt x="15671" y="-2133"/>
                    <a:pt x="18886" y="2011"/>
                  </a:cubicBezTo>
                  <a:cubicBezTo>
                    <a:pt x="20321" y="3861"/>
                    <a:pt x="21359" y="7245"/>
                    <a:pt x="21053" y="10901"/>
                  </a:cubicBezTo>
                  <a:cubicBezTo>
                    <a:pt x="20756" y="14451"/>
                    <a:pt x="19321" y="16599"/>
                    <a:pt x="17794" y="17566"/>
                  </a:cubicBezTo>
                  <a:cubicBezTo>
                    <a:pt x="14790" y="19467"/>
                    <a:pt x="11658" y="17541"/>
                    <a:pt x="8559" y="17566"/>
                  </a:cubicBezTo>
                  <a:cubicBezTo>
                    <a:pt x="5979" y="17586"/>
                    <a:pt x="3171" y="18702"/>
                    <a:pt x="1226" y="14709"/>
                  </a:cubicBezTo>
                  <a:cubicBezTo>
                    <a:pt x="271" y="12748"/>
                    <a:pt x="-241" y="9786"/>
                    <a:pt x="111" y="696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997" name="任意多边形 29732"/>
            <p:cNvSpPr>
              <a:spLocks noChangeArrowheads="1"/>
            </p:cNvSpPr>
            <p:nvPr/>
          </p:nvSpPr>
          <p:spPr bwMode="auto">
            <a:xfrm>
              <a:off x="10379" y="4118"/>
              <a:ext cx="3404" cy="1270"/>
            </a:xfrm>
            <a:custGeom>
              <a:avLst/>
              <a:gdLst>
                <a:gd name="T0" fmla="*/ 111 w 21107"/>
                <a:gd name="T1" fmla="*/ 6960 h 18405"/>
                <a:gd name="T2" fmla="*/ 8259 w 21107"/>
                <a:gd name="T3" fmla="*/ 1248 h 18405"/>
                <a:gd name="T4" fmla="*/ 18886 w 21107"/>
                <a:gd name="T5" fmla="*/ 2011 h 18405"/>
                <a:gd name="T6" fmla="*/ 21053 w 21107"/>
                <a:gd name="T7" fmla="*/ 10901 h 18405"/>
                <a:gd name="T8" fmla="*/ 17794 w 21107"/>
                <a:gd name="T9" fmla="*/ 17566 h 18405"/>
                <a:gd name="T10" fmla="*/ 8559 w 21107"/>
                <a:gd name="T11" fmla="*/ 17566 h 18405"/>
                <a:gd name="T12" fmla="*/ 1226 w 21107"/>
                <a:gd name="T13" fmla="*/ 14709 h 18405"/>
                <a:gd name="T14" fmla="*/ 111 w 21107"/>
                <a:gd name="T15" fmla="*/ 6960 h 18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07" h="18405">
                  <a:moveTo>
                    <a:pt x="111" y="6960"/>
                  </a:moveTo>
                  <a:cubicBezTo>
                    <a:pt x="987" y="-74"/>
                    <a:pt x="4909" y="1066"/>
                    <a:pt x="8259" y="1248"/>
                  </a:cubicBezTo>
                  <a:cubicBezTo>
                    <a:pt x="11875" y="1444"/>
                    <a:pt x="15671" y="-2133"/>
                    <a:pt x="18886" y="2011"/>
                  </a:cubicBezTo>
                  <a:cubicBezTo>
                    <a:pt x="20321" y="3861"/>
                    <a:pt x="21359" y="7245"/>
                    <a:pt x="21053" y="10901"/>
                  </a:cubicBezTo>
                  <a:cubicBezTo>
                    <a:pt x="20756" y="14451"/>
                    <a:pt x="19321" y="16599"/>
                    <a:pt x="17794" y="17566"/>
                  </a:cubicBezTo>
                  <a:cubicBezTo>
                    <a:pt x="14790" y="19467"/>
                    <a:pt x="11658" y="17541"/>
                    <a:pt x="8559" y="17566"/>
                  </a:cubicBezTo>
                  <a:cubicBezTo>
                    <a:pt x="5979" y="17586"/>
                    <a:pt x="3171" y="18702"/>
                    <a:pt x="1226" y="14709"/>
                  </a:cubicBezTo>
                  <a:cubicBezTo>
                    <a:pt x="271" y="12748"/>
                    <a:pt x="-241" y="9786"/>
                    <a:pt x="111" y="6960"/>
                  </a:cubicBezTo>
                  <a:close/>
                </a:path>
              </a:pathLst>
            </a:custGeom>
            <a:noFill/>
            <a:ln w="25400">
              <a:solidFill>
                <a:schemeClr val="bg1"/>
              </a:solidFill>
              <a:miter lim="800000"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9" name="图片 13315" descr="logo猎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矩形 38912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2E5A9D6D-4647-48E3-AE19-38319A0E3A58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41986" name="组合 38913"/>
          <p:cNvGrpSpPr/>
          <p:nvPr/>
        </p:nvGrpSpPr>
        <p:grpSpPr bwMode="auto">
          <a:xfrm>
            <a:off x="1744664" y="1765301"/>
            <a:ext cx="8701087" cy="862013"/>
            <a:chOff x="0" y="0"/>
            <a:chExt cx="8701889" cy="862786"/>
          </a:xfrm>
        </p:grpSpPr>
        <p:pic>
          <p:nvPicPr>
            <p:cNvPr id="41987" name="图片 38914" descr="image74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01889" cy="862786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988" name="组合 38915"/>
            <p:cNvGrpSpPr/>
            <p:nvPr/>
          </p:nvGrpSpPr>
          <p:grpSpPr bwMode="auto">
            <a:xfrm>
              <a:off x="197188" y="88380"/>
              <a:ext cx="1585291" cy="686025"/>
              <a:chOff x="-2" y="-1"/>
              <a:chExt cx="1585291" cy="686026"/>
            </a:xfrm>
          </p:grpSpPr>
          <p:sp>
            <p:nvSpPr>
              <p:cNvPr id="41989" name="任意多边形 38916"/>
              <p:cNvSpPr>
                <a:spLocks noChangeArrowheads="1"/>
              </p:cNvSpPr>
              <p:nvPr/>
            </p:nvSpPr>
            <p:spPr bwMode="auto">
              <a:xfrm>
                <a:off x="50780" y="50792"/>
                <a:ext cx="1483652" cy="58441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1990" name="图片 38917" descr="image75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-1"/>
                <a:ext cx="1585291" cy="686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1991" name="矩形 38918"/>
            <p:cNvSpPr>
              <a:spLocks noChangeArrowheads="1"/>
            </p:cNvSpPr>
            <p:nvPr/>
          </p:nvSpPr>
          <p:spPr bwMode="auto">
            <a:xfrm>
              <a:off x="603093" y="176122"/>
              <a:ext cx="822417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Home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1992" name="矩形 38919"/>
            <p:cNvSpPr>
              <a:spLocks noChangeArrowheads="1"/>
            </p:cNvSpPr>
            <p:nvPr/>
          </p:nvSpPr>
          <p:spPr bwMode="auto">
            <a:xfrm>
              <a:off x="1984548" y="176122"/>
              <a:ext cx="89135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Dados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1993" name="矩形 38920"/>
            <p:cNvSpPr>
              <a:spLocks noChangeArrowheads="1"/>
            </p:cNvSpPr>
            <p:nvPr/>
          </p:nvSpPr>
          <p:spPr bwMode="auto">
            <a:xfrm>
              <a:off x="3382615" y="176122"/>
              <a:ext cx="97792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Cpanel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1994" name="矩形 38921"/>
            <p:cNvSpPr>
              <a:spLocks noChangeArrowheads="1"/>
            </p:cNvSpPr>
            <p:nvPr/>
          </p:nvSpPr>
          <p:spPr bwMode="auto">
            <a:xfrm>
              <a:off x="4967981" y="176122"/>
              <a:ext cx="634848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shell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1995" name="矩形 38922"/>
            <p:cNvSpPr>
              <a:spLocks noChangeArrowheads="1"/>
            </p:cNvSpPr>
            <p:nvPr/>
          </p:nvSpPr>
          <p:spPr bwMode="auto">
            <a:xfrm>
              <a:off x="5935518" y="176122"/>
              <a:ext cx="1558263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Exportacao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1996" name="矩形 38923"/>
            <p:cNvSpPr>
              <a:spLocks noChangeArrowheads="1"/>
            </p:cNvSpPr>
            <p:nvPr/>
          </p:nvSpPr>
          <p:spPr bwMode="auto">
            <a:xfrm>
              <a:off x="7821722" y="176122"/>
              <a:ext cx="702180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Scan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1997" name="组合 38924"/>
          <p:cNvGrpSpPr/>
          <p:nvPr/>
        </p:nvGrpSpPr>
        <p:grpSpPr bwMode="auto">
          <a:xfrm>
            <a:off x="1731964" y="2747963"/>
            <a:ext cx="8726487" cy="2214562"/>
            <a:chOff x="0" y="0"/>
            <a:chExt cx="8727289" cy="2214822"/>
          </a:xfrm>
        </p:grpSpPr>
        <p:pic>
          <p:nvPicPr>
            <p:cNvPr id="41998" name="图片 38925" descr="image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27289" cy="2214822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9" name="矩形 38926"/>
            <p:cNvSpPr>
              <a:spLocks noChangeArrowheads="1"/>
            </p:cNvSpPr>
            <p:nvPr/>
          </p:nvSpPr>
          <p:spPr bwMode="auto">
            <a:xfrm>
              <a:off x="3477920" y="203863"/>
              <a:ext cx="1119448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Ftps(26884)</a:t>
              </a:r>
            </a:p>
          </p:txBody>
        </p:sp>
        <p:sp>
          <p:nvSpPr>
            <p:cNvPr id="42000" name="矩形 38927"/>
            <p:cNvSpPr>
              <a:spLocks noChangeArrowheads="1"/>
            </p:cNvSpPr>
            <p:nvPr/>
          </p:nvSpPr>
          <p:spPr bwMode="auto">
            <a:xfrm>
              <a:off x="5627033" y="207429"/>
              <a:ext cx="490564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USER</a:t>
              </a:r>
            </a:p>
          </p:txBody>
        </p:sp>
        <p:sp>
          <p:nvSpPr>
            <p:cNvPr id="42001" name="矩形 38928"/>
            <p:cNvSpPr>
              <a:spLocks noChangeArrowheads="1"/>
            </p:cNvSpPr>
            <p:nvPr/>
          </p:nvSpPr>
          <p:spPr bwMode="auto">
            <a:xfrm>
              <a:off x="6982729" y="207429"/>
              <a:ext cx="644466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SENHA</a:t>
              </a:r>
            </a:p>
          </p:txBody>
        </p:sp>
        <p:grpSp>
          <p:nvGrpSpPr>
            <p:cNvPr id="42002" name="组合 38929"/>
            <p:cNvGrpSpPr/>
            <p:nvPr/>
          </p:nvGrpSpPr>
          <p:grpSpPr bwMode="auto">
            <a:xfrm>
              <a:off x="176072" y="207429"/>
              <a:ext cx="471327" cy="1672217"/>
              <a:chOff x="0" y="0"/>
              <a:chExt cx="471327" cy="1672217"/>
            </a:xfrm>
          </p:grpSpPr>
          <p:sp>
            <p:nvSpPr>
              <p:cNvPr id="42003" name="矩形 38930"/>
              <p:cNvSpPr>
                <a:spLocks noChangeArrowheads="1"/>
              </p:cNvSpPr>
              <p:nvPr/>
            </p:nvSpPr>
            <p:spPr bwMode="auto">
              <a:xfrm>
                <a:off x="114300" y="0"/>
                <a:ext cx="200395" cy="27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cs typeface="Arial" pitchFamily="34" charset="0"/>
                    <a:sym typeface="Arial" pitchFamily="34" charset="0"/>
                  </a:rPr>
                  <a:t>ID</a:t>
                </a:r>
              </a:p>
            </p:txBody>
          </p:sp>
          <p:sp>
            <p:nvSpPr>
              <p:cNvPr id="42004" name="矩形 38931"/>
              <p:cNvSpPr>
                <a:spLocks noChangeArrowheads="1"/>
              </p:cNvSpPr>
              <p:nvPr/>
            </p:nvSpPr>
            <p:spPr bwMode="auto">
              <a:xfrm>
                <a:off x="0" y="409428"/>
                <a:ext cx="47132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518137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05" name="矩形 38932"/>
              <p:cNvSpPr>
                <a:spLocks noChangeArrowheads="1"/>
              </p:cNvSpPr>
              <p:nvPr/>
            </p:nvSpPr>
            <p:spPr bwMode="auto">
              <a:xfrm>
                <a:off x="0" y="678954"/>
                <a:ext cx="47132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518136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06" name="矩形 38933"/>
              <p:cNvSpPr>
                <a:spLocks noChangeArrowheads="1"/>
              </p:cNvSpPr>
              <p:nvPr/>
            </p:nvSpPr>
            <p:spPr bwMode="auto">
              <a:xfrm>
                <a:off x="0" y="948479"/>
                <a:ext cx="47132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518133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07" name="矩形 38934"/>
              <p:cNvSpPr>
                <a:spLocks noChangeArrowheads="1"/>
              </p:cNvSpPr>
              <p:nvPr/>
            </p:nvSpPr>
            <p:spPr bwMode="auto">
              <a:xfrm>
                <a:off x="0" y="1218004"/>
                <a:ext cx="47132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518132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08" name="矩形 38935"/>
              <p:cNvSpPr>
                <a:spLocks noChangeArrowheads="1"/>
              </p:cNvSpPr>
              <p:nvPr/>
            </p:nvSpPr>
            <p:spPr bwMode="auto">
              <a:xfrm>
                <a:off x="0" y="1487529"/>
                <a:ext cx="47132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518128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</p:grpSp>
        <p:grpSp>
          <p:nvGrpSpPr>
            <p:cNvPr id="42009" name="组合 38936"/>
            <p:cNvGrpSpPr/>
            <p:nvPr/>
          </p:nvGrpSpPr>
          <p:grpSpPr bwMode="auto">
            <a:xfrm>
              <a:off x="1106116" y="207429"/>
              <a:ext cx="556136" cy="1672217"/>
              <a:chOff x="0" y="0"/>
              <a:chExt cx="556136" cy="1672217"/>
            </a:xfrm>
          </p:grpSpPr>
          <p:sp>
            <p:nvSpPr>
              <p:cNvPr id="42010" name="矩形 389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4690" cy="27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cs typeface="Arial" pitchFamily="34" charset="0"/>
                    <a:sym typeface="Arial" pitchFamily="34" charset="0"/>
                  </a:rPr>
                  <a:t>HORA</a:t>
                </a:r>
              </a:p>
            </p:txBody>
          </p:sp>
          <p:sp>
            <p:nvSpPr>
              <p:cNvPr id="42011" name="矩形 38938"/>
              <p:cNvSpPr>
                <a:spLocks noChangeArrowheads="1"/>
              </p:cNvSpPr>
              <p:nvPr/>
            </p:nvSpPr>
            <p:spPr bwMode="auto">
              <a:xfrm>
                <a:off x="1447" y="409428"/>
                <a:ext cx="554689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00:01:05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12" name="矩形 38939"/>
              <p:cNvSpPr>
                <a:spLocks noChangeArrowheads="1"/>
              </p:cNvSpPr>
              <p:nvPr/>
            </p:nvSpPr>
            <p:spPr bwMode="auto">
              <a:xfrm>
                <a:off x="1447" y="678954"/>
                <a:ext cx="554689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23:01:15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13" name="矩形 38940"/>
              <p:cNvSpPr>
                <a:spLocks noChangeArrowheads="1"/>
              </p:cNvSpPr>
              <p:nvPr/>
            </p:nvSpPr>
            <p:spPr bwMode="auto">
              <a:xfrm>
                <a:off x="1447" y="948479"/>
                <a:ext cx="554689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20:01:16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14" name="矩形 38941"/>
              <p:cNvSpPr>
                <a:spLocks noChangeArrowheads="1"/>
              </p:cNvSpPr>
              <p:nvPr/>
            </p:nvSpPr>
            <p:spPr bwMode="auto">
              <a:xfrm>
                <a:off x="1447" y="1218004"/>
                <a:ext cx="554689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18:01:39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15" name="矩形 38942"/>
              <p:cNvSpPr>
                <a:spLocks noChangeArrowheads="1"/>
              </p:cNvSpPr>
              <p:nvPr/>
            </p:nvSpPr>
            <p:spPr bwMode="auto">
              <a:xfrm>
                <a:off x="1447" y="1487529"/>
                <a:ext cx="554689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16:01:33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</p:grpSp>
        <p:grpSp>
          <p:nvGrpSpPr>
            <p:cNvPr id="42016" name="组合 38943"/>
            <p:cNvGrpSpPr/>
            <p:nvPr/>
          </p:nvGrpSpPr>
          <p:grpSpPr bwMode="auto">
            <a:xfrm>
              <a:off x="2169712" y="207429"/>
              <a:ext cx="721417" cy="1672217"/>
              <a:chOff x="0" y="0"/>
              <a:chExt cx="721417" cy="1672217"/>
            </a:xfrm>
          </p:grpSpPr>
          <p:sp>
            <p:nvSpPr>
              <p:cNvPr id="42017" name="矩形 389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1586" cy="277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cs typeface="Arial" pitchFamily="34" charset="0"/>
                    <a:sym typeface="Arial" pitchFamily="34" charset="0"/>
                  </a:rPr>
                  <a:t>DATA</a:t>
                </a:r>
              </a:p>
            </p:txBody>
          </p:sp>
          <p:sp>
            <p:nvSpPr>
              <p:cNvPr id="42018" name="矩形 38945"/>
              <p:cNvSpPr>
                <a:spLocks noChangeArrowheads="1"/>
              </p:cNvSpPr>
              <p:nvPr/>
            </p:nvSpPr>
            <p:spPr bwMode="auto">
              <a:xfrm>
                <a:off x="0" y="409428"/>
                <a:ext cx="72141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06-01-2015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19" name="矩形 38946"/>
              <p:cNvSpPr>
                <a:spLocks noChangeArrowheads="1"/>
              </p:cNvSpPr>
              <p:nvPr/>
            </p:nvSpPr>
            <p:spPr bwMode="auto">
              <a:xfrm>
                <a:off x="0" y="678954"/>
                <a:ext cx="72141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05-01-2015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20" name="矩形 38947"/>
              <p:cNvSpPr>
                <a:spLocks noChangeArrowheads="1"/>
              </p:cNvSpPr>
              <p:nvPr/>
            </p:nvSpPr>
            <p:spPr bwMode="auto">
              <a:xfrm>
                <a:off x="0" y="948479"/>
                <a:ext cx="72141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05-01-2015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21" name="矩形 38948"/>
              <p:cNvSpPr>
                <a:spLocks noChangeArrowheads="1"/>
              </p:cNvSpPr>
              <p:nvPr/>
            </p:nvSpPr>
            <p:spPr bwMode="auto">
              <a:xfrm>
                <a:off x="0" y="1218004"/>
                <a:ext cx="72141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05-01-2015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  <p:sp>
            <p:nvSpPr>
              <p:cNvPr id="42022" name="矩形 38949"/>
              <p:cNvSpPr>
                <a:spLocks noChangeArrowheads="1"/>
              </p:cNvSpPr>
              <p:nvPr/>
            </p:nvSpPr>
            <p:spPr bwMode="auto">
              <a:xfrm>
                <a:off x="0" y="1487529"/>
                <a:ext cx="721417" cy="184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1200">
                    <a:solidFill>
                      <a:srgbClr val="407979"/>
                    </a:solidFill>
                    <a:cs typeface="Arial" pitchFamily="34" charset="0"/>
                    <a:sym typeface="Arial" pitchFamily="34" charset="0"/>
                  </a:rPr>
                  <a:t>05-01-2015</a:t>
                </a:r>
                <a:endParaRPr lang="en-US" altLang="zh-CN">
                  <a:cs typeface="Arial" pitchFamily="34" charset="0"/>
                  <a:sym typeface="Arial" pitchFamily="34" charset="0"/>
                </a:endParaRPr>
              </a:p>
            </p:txBody>
          </p:sp>
        </p:grpSp>
        <p:sp>
          <p:nvSpPr>
            <p:cNvPr id="42023" name="矩形 38950"/>
            <p:cNvSpPr>
              <a:spLocks noChangeArrowheads="1"/>
            </p:cNvSpPr>
            <p:nvPr/>
          </p:nvSpPr>
          <p:spPr bwMode="auto">
            <a:xfrm>
              <a:off x="3496374" y="587318"/>
              <a:ext cx="752519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  <a:hlinkClick r:id="rId4"/>
                </a:rPr>
                <a:t>724call.com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4" name="矩形 38951"/>
            <p:cNvSpPr>
              <a:spLocks noChangeArrowheads="1"/>
            </p:cNvSpPr>
            <p:nvPr/>
          </p:nvSpPr>
          <p:spPr bwMode="auto">
            <a:xfrm>
              <a:off x="5627033" y="616857"/>
              <a:ext cx="444393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724call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5" name="矩形 38952"/>
            <p:cNvSpPr>
              <a:spLocks noChangeArrowheads="1"/>
            </p:cNvSpPr>
            <p:nvPr/>
          </p:nvSpPr>
          <p:spPr bwMode="auto">
            <a:xfrm>
              <a:off x="5627033" y="886383"/>
              <a:ext cx="42643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71bian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6" name="矩形 38953"/>
            <p:cNvSpPr>
              <a:spLocks noChangeArrowheads="1"/>
            </p:cNvSpPr>
            <p:nvPr/>
          </p:nvSpPr>
          <p:spPr bwMode="auto">
            <a:xfrm>
              <a:off x="5627033" y="1155908"/>
              <a:ext cx="386360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705nk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7" name="矩形 38954"/>
            <p:cNvSpPr>
              <a:spLocks noChangeArrowheads="1"/>
            </p:cNvSpPr>
            <p:nvPr/>
          </p:nvSpPr>
          <p:spPr bwMode="auto">
            <a:xfrm>
              <a:off x="5627033" y="1694958"/>
              <a:ext cx="415793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itgolds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8" name="矩形 38955"/>
            <p:cNvSpPr>
              <a:spLocks noChangeArrowheads="1"/>
            </p:cNvSpPr>
            <p:nvPr/>
          </p:nvSpPr>
          <p:spPr bwMode="auto">
            <a:xfrm>
              <a:off x="6982729" y="616857"/>
              <a:ext cx="444393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724call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29" name="矩形 38956"/>
            <p:cNvSpPr>
              <a:spLocks noChangeArrowheads="1"/>
            </p:cNvSpPr>
            <p:nvPr/>
          </p:nvSpPr>
          <p:spPr bwMode="auto">
            <a:xfrm>
              <a:off x="6982729" y="886383"/>
              <a:ext cx="42643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71bian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0" name="矩形 38957"/>
            <p:cNvSpPr>
              <a:spLocks noChangeArrowheads="1"/>
            </p:cNvSpPr>
            <p:nvPr/>
          </p:nvSpPr>
          <p:spPr bwMode="auto">
            <a:xfrm>
              <a:off x="6982729" y="1155908"/>
              <a:ext cx="386360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705nk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1" name="矩形 38958"/>
            <p:cNvSpPr>
              <a:spLocks noChangeArrowheads="1"/>
            </p:cNvSpPr>
            <p:nvPr/>
          </p:nvSpPr>
          <p:spPr bwMode="auto">
            <a:xfrm>
              <a:off x="6982729" y="1694958"/>
              <a:ext cx="415793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itgolds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2" name="矩形 38959"/>
            <p:cNvSpPr>
              <a:spLocks noChangeArrowheads="1"/>
            </p:cNvSpPr>
            <p:nvPr/>
          </p:nvSpPr>
          <p:spPr bwMode="auto">
            <a:xfrm>
              <a:off x="3509024" y="874404"/>
              <a:ext cx="734564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  <a:hlinkClick r:id="rId5"/>
                </a:rPr>
                <a:t>71bian.com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3" name="矩形 38960"/>
            <p:cNvSpPr>
              <a:spLocks noChangeArrowheads="1"/>
            </p:cNvSpPr>
            <p:nvPr/>
          </p:nvSpPr>
          <p:spPr bwMode="auto">
            <a:xfrm>
              <a:off x="3530232" y="1143929"/>
              <a:ext cx="694485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  <a:hlinkClick r:id="rId6"/>
                </a:rPr>
                <a:t>705nk.com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4" name="矩形 38961"/>
            <p:cNvSpPr>
              <a:spLocks noChangeArrowheads="1"/>
            </p:cNvSpPr>
            <p:nvPr/>
          </p:nvSpPr>
          <p:spPr bwMode="auto">
            <a:xfrm>
              <a:off x="3560557" y="1660295"/>
              <a:ext cx="1020566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  <a:hlinkClick r:id="rId7"/>
                </a:rPr>
                <a:t>www.itgolds.org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2035" name="矩形 38962"/>
            <p:cNvSpPr>
              <a:spLocks noChangeArrowheads="1"/>
            </p:cNvSpPr>
            <p:nvPr/>
          </p:nvSpPr>
          <p:spPr bwMode="auto">
            <a:xfrm>
              <a:off x="3514924" y="1419443"/>
              <a:ext cx="1540244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  <a:hlinkClick r:id="rId8"/>
                </a:rPr>
                <a:t>6www.shijiebiaopin.com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pic>
          <p:nvPicPr>
            <p:cNvPr id="42036" name="图片 38963" descr="image77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7656" y="109471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7" name="图片 38964" descr="image77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250322" y="1055158"/>
              <a:ext cx="1727995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8" name="图片 38965" descr="image77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2566898" y="105516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39" name="图片 38966" descr="image77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732242" y="1058725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040" name="图片 38967" descr="image77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6095670" y="105516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041" name="组合 38968"/>
          <p:cNvGrpSpPr/>
          <p:nvPr/>
        </p:nvGrpSpPr>
        <p:grpSpPr bwMode="auto">
          <a:xfrm>
            <a:off x="4489451" y="1039813"/>
            <a:ext cx="3211513" cy="501650"/>
            <a:chOff x="-1" y="0"/>
            <a:chExt cx="3210103" cy="500788"/>
          </a:xfrm>
        </p:grpSpPr>
        <p:sp>
          <p:nvSpPr>
            <p:cNvPr id="42042" name="任意多边形 38969"/>
            <p:cNvSpPr>
              <a:spLocks noChangeArrowheads="1"/>
            </p:cNvSpPr>
            <p:nvPr/>
          </p:nvSpPr>
          <p:spPr bwMode="auto">
            <a:xfrm>
              <a:off x="-1" y="9719"/>
              <a:ext cx="1086228" cy="491069"/>
            </a:xfrm>
            <a:custGeom>
              <a:avLst/>
              <a:gdLst>
                <a:gd name="T0" fmla="*/ 14444 w 16213"/>
                <a:gd name="T1" fmla="*/ 21600 h 21600"/>
                <a:gd name="T2" fmla="*/ 16213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4444" y="21600"/>
                  </a:moveTo>
                  <a:cubicBezTo>
                    <a:pt x="-5387" y="15316"/>
                    <a:pt x="-4797" y="8116"/>
                    <a:pt x="16213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3" name="任意多边形 38970"/>
            <p:cNvSpPr>
              <a:spLocks noChangeArrowheads="1"/>
            </p:cNvSpPr>
            <p:nvPr/>
          </p:nvSpPr>
          <p:spPr bwMode="auto">
            <a:xfrm>
              <a:off x="2123875" y="9719"/>
              <a:ext cx="1086227" cy="491069"/>
            </a:xfrm>
            <a:custGeom>
              <a:avLst/>
              <a:gdLst>
                <a:gd name="T0" fmla="*/ 1769 w 16213"/>
                <a:gd name="T1" fmla="*/ 21600 h 21600"/>
                <a:gd name="T2" fmla="*/ 0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769" y="21600"/>
                  </a:moveTo>
                  <a:cubicBezTo>
                    <a:pt x="21600" y="15316"/>
                    <a:pt x="21010" y="8116"/>
                    <a:pt x="0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4" name="矩形 38971"/>
            <p:cNvSpPr>
              <a:spLocks noChangeArrowheads="1"/>
            </p:cNvSpPr>
            <p:nvPr/>
          </p:nvSpPr>
          <p:spPr bwMode="auto">
            <a:xfrm>
              <a:off x="985745" y="0"/>
              <a:ext cx="1218665" cy="365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>
                  <a:latin typeface="Hannotate SC Regular" charset="0"/>
                  <a:sym typeface="Hannotate SC Regular" charset="0"/>
                </a:rPr>
                <a:t>平台截图</a:t>
              </a:r>
              <a:endParaRPr lang="zh-CN" altLang="en-US">
                <a:latin typeface="Hannotate SC Regular" charset="0"/>
                <a:sym typeface="Hannotate SC Regular" charset="0"/>
              </a:endParaRPr>
            </a:p>
          </p:txBody>
        </p:sp>
      </p:grpSp>
      <p:pic>
        <p:nvPicPr>
          <p:cNvPr id="62" name="图片 13315" descr="logo猎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矩形 39936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4C20BE00-9636-411C-8CDD-64A4010ABACA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sp>
        <p:nvSpPr>
          <p:cNvPr id="43010" name="矩形 39937"/>
          <p:cNvSpPr>
            <a:spLocks noChangeArrowheads="1"/>
          </p:cNvSpPr>
          <p:nvPr/>
        </p:nvSpPr>
        <p:spPr bwMode="auto">
          <a:xfrm>
            <a:off x="3086101" y="5757864"/>
            <a:ext cx="666849" cy="22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en-US" altLang="zh-CN" sz="800">
                <a:solidFill>
                  <a:srgbClr val="407979"/>
                </a:solidFill>
                <a:cs typeface="Arial" pitchFamily="34" charset="0"/>
                <a:sym typeface="Arial" pitchFamily="34" charset="0"/>
              </a:rPr>
              <a:t>02286321108</a:t>
            </a:r>
            <a:endParaRPr lang="en-US" altLang="zh-CN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43011" name="组合 39938"/>
          <p:cNvGrpSpPr/>
          <p:nvPr/>
        </p:nvGrpSpPr>
        <p:grpSpPr bwMode="auto">
          <a:xfrm>
            <a:off x="1744664" y="1736725"/>
            <a:ext cx="8701087" cy="863600"/>
            <a:chOff x="0" y="0"/>
            <a:chExt cx="8701889" cy="862786"/>
          </a:xfrm>
        </p:grpSpPr>
        <p:pic>
          <p:nvPicPr>
            <p:cNvPr id="43012" name="图片 39939" descr="image74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01889" cy="862786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013" name="组合 39940"/>
            <p:cNvGrpSpPr/>
            <p:nvPr/>
          </p:nvGrpSpPr>
          <p:grpSpPr bwMode="auto">
            <a:xfrm>
              <a:off x="197188" y="88379"/>
              <a:ext cx="1585291" cy="686026"/>
              <a:chOff x="-2" y="-1"/>
              <a:chExt cx="1585291" cy="686027"/>
            </a:xfrm>
          </p:grpSpPr>
          <p:sp>
            <p:nvSpPr>
              <p:cNvPr id="43014" name="任意多边形 39941"/>
              <p:cNvSpPr>
                <a:spLocks noChangeArrowheads="1"/>
              </p:cNvSpPr>
              <p:nvPr/>
            </p:nvSpPr>
            <p:spPr bwMode="auto">
              <a:xfrm>
                <a:off x="50780" y="50792"/>
                <a:ext cx="1483652" cy="584411"/>
              </a:xfrm>
              <a:custGeom>
                <a:avLst/>
                <a:gdLst>
                  <a:gd name="T0" fmla="*/ 16796 w 19679"/>
                  <a:gd name="T1" fmla="*/ 2882 h 19678"/>
                  <a:gd name="T2" fmla="*/ 16796 w 19679"/>
                  <a:gd name="T3" fmla="*/ 16796 h 19678"/>
                  <a:gd name="T4" fmla="*/ 2882 w 19679"/>
                  <a:gd name="T5" fmla="*/ 16796 h 19678"/>
                  <a:gd name="T6" fmla="*/ 2882 w 19679"/>
                  <a:gd name="T7" fmla="*/ 2882 h 19678"/>
                  <a:gd name="T8" fmla="*/ 16796 w 19679"/>
                  <a:gd name="T9" fmla="*/ 2882 h 19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8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3015" name="图片 39942" descr="image75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-1"/>
                <a:ext cx="1585291" cy="686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016" name="矩形 39943"/>
            <p:cNvSpPr>
              <a:spLocks noChangeArrowheads="1"/>
            </p:cNvSpPr>
            <p:nvPr/>
          </p:nvSpPr>
          <p:spPr bwMode="auto">
            <a:xfrm>
              <a:off x="603092" y="176121"/>
              <a:ext cx="822417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Home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3017" name="矩形 39944"/>
            <p:cNvSpPr>
              <a:spLocks noChangeArrowheads="1"/>
            </p:cNvSpPr>
            <p:nvPr/>
          </p:nvSpPr>
          <p:spPr bwMode="auto">
            <a:xfrm>
              <a:off x="1984548" y="176121"/>
              <a:ext cx="891352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Dados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3018" name="矩形 39945"/>
            <p:cNvSpPr>
              <a:spLocks noChangeArrowheads="1"/>
            </p:cNvSpPr>
            <p:nvPr/>
          </p:nvSpPr>
          <p:spPr bwMode="auto">
            <a:xfrm>
              <a:off x="3382615" y="176121"/>
              <a:ext cx="977922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Cpanel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3019" name="矩形 39946"/>
            <p:cNvSpPr>
              <a:spLocks noChangeArrowheads="1"/>
            </p:cNvSpPr>
            <p:nvPr/>
          </p:nvSpPr>
          <p:spPr bwMode="auto">
            <a:xfrm>
              <a:off x="4967982" y="176121"/>
              <a:ext cx="634848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shell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3020" name="矩形 39947"/>
            <p:cNvSpPr>
              <a:spLocks noChangeArrowheads="1"/>
            </p:cNvSpPr>
            <p:nvPr/>
          </p:nvSpPr>
          <p:spPr bwMode="auto">
            <a:xfrm>
              <a:off x="5935519" y="176121"/>
              <a:ext cx="1558263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Exportacao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3021" name="矩形 39948"/>
            <p:cNvSpPr>
              <a:spLocks noChangeArrowheads="1"/>
            </p:cNvSpPr>
            <p:nvPr/>
          </p:nvSpPr>
          <p:spPr bwMode="auto">
            <a:xfrm>
              <a:off x="7821723" y="176121"/>
              <a:ext cx="702180" cy="368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Scan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3022" name="组合 39949"/>
          <p:cNvGrpSpPr/>
          <p:nvPr/>
        </p:nvGrpSpPr>
        <p:grpSpPr bwMode="auto">
          <a:xfrm>
            <a:off x="1731964" y="2736851"/>
            <a:ext cx="8726487" cy="2214563"/>
            <a:chOff x="0" y="0"/>
            <a:chExt cx="8727289" cy="2214822"/>
          </a:xfrm>
        </p:grpSpPr>
        <p:pic>
          <p:nvPicPr>
            <p:cNvPr id="43023" name="图片 39950" descr="image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27289" cy="2214822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4" name="矩形 39951"/>
            <p:cNvSpPr>
              <a:spLocks noChangeArrowheads="1"/>
            </p:cNvSpPr>
            <p:nvPr/>
          </p:nvSpPr>
          <p:spPr bwMode="auto">
            <a:xfrm>
              <a:off x="295291" y="183945"/>
              <a:ext cx="13306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ID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25" name="矩形 39952"/>
            <p:cNvSpPr>
              <a:spLocks noChangeArrowheads="1"/>
            </p:cNvSpPr>
            <p:nvPr/>
          </p:nvSpPr>
          <p:spPr bwMode="auto">
            <a:xfrm>
              <a:off x="1111033" y="183945"/>
              <a:ext cx="796766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CPF(622764)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26" name="矩形 39953"/>
            <p:cNvSpPr>
              <a:spLocks noChangeArrowheads="1"/>
            </p:cNvSpPr>
            <p:nvPr/>
          </p:nvSpPr>
          <p:spPr bwMode="auto">
            <a:xfrm>
              <a:off x="2422069" y="183945"/>
              <a:ext cx="40559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HOME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27" name="矩形 39954"/>
            <p:cNvSpPr>
              <a:spLocks noChangeArrowheads="1"/>
            </p:cNvSpPr>
            <p:nvPr/>
          </p:nvSpPr>
          <p:spPr bwMode="auto">
            <a:xfrm>
              <a:off x="5213160" y="183945"/>
              <a:ext cx="32313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DATA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28" name="矩形 39955"/>
            <p:cNvSpPr>
              <a:spLocks noChangeArrowheads="1"/>
            </p:cNvSpPr>
            <p:nvPr/>
          </p:nvSpPr>
          <p:spPr bwMode="auto">
            <a:xfrm>
              <a:off x="6156773" y="183945"/>
              <a:ext cx="324350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SEXO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29" name="矩形 39956"/>
            <p:cNvSpPr>
              <a:spLocks noChangeArrowheads="1"/>
            </p:cNvSpPr>
            <p:nvPr/>
          </p:nvSpPr>
          <p:spPr bwMode="auto">
            <a:xfrm>
              <a:off x="6864685" y="189455"/>
              <a:ext cx="296583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cs typeface="Arial" pitchFamily="34" charset="0"/>
                  <a:sym typeface="Arial" pitchFamily="34" charset="0"/>
                </a:rPr>
                <a:t>MAE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30" name="矩形 39957"/>
            <p:cNvSpPr>
              <a:spLocks noChangeArrowheads="1"/>
            </p:cNvSpPr>
            <p:nvPr/>
          </p:nvSpPr>
          <p:spPr bwMode="auto">
            <a:xfrm>
              <a:off x="180991" y="571003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225124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31" name="矩形 39958"/>
            <p:cNvSpPr>
              <a:spLocks noChangeArrowheads="1"/>
            </p:cNvSpPr>
            <p:nvPr/>
          </p:nvSpPr>
          <p:spPr bwMode="auto">
            <a:xfrm>
              <a:off x="180991" y="707491"/>
              <a:ext cx="35910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80122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32" name="矩形 39959"/>
            <p:cNvSpPr>
              <a:spLocks noChangeArrowheads="1"/>
            </p:cNvSpPr>
            <p:nvPr/>
          </p:nvSpPr>
          <p:spPr bwMode="auto">
            <a:xfrm>
              <a:off x="180991" y="843978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562418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33" name="矩形 39960"/>
            <p:cNvSpPr>
              <a:spLocks noChangeArrowheads="1"/>
            </p:cNvSpPr>
            <p:nvPr/>
          </p:nvSpPr>
          <p:spPr bwMode="auto">
            <a:xfrm>
              <a:off x="180991" y="980465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207330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34" name="矩形 39961"/>
            <p:cNvSpPr>
              <a:spLocks noChangeArrowheads="1"/>
            </p:cNvSpPr>
            <p:nvPr/>
          </p:nvSpPr>
          <p:spPr bwMode="auto">
            <a:xfrm>
              <a:off x="180991" y="1116952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640453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pic>
          <p:nvPicPr>
            <p:cNvPr id="43035" name="图片 39962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82574" y="1149736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6" name="图片 39963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496997" y="115529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7" name="图片 39964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263967" y="1150348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8" name="图片 39965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207909" y="1153825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39" name="图片 39966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910965" y="1152182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0" name="矩形 39967"/>
            <p:cNvSpPr>
              <a:spLocks noChangeArrowheads="1"/>
            </p:cNvSpPr>
            <p:nvPr/>
          </p:nvSpPr>
          <p:spPr bwMode="auto">
            <a:xfrm>
              <a:off x="180991" y="1253440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290405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1" name="矩形 39968"/>
            <p:cNvSpPr>
              <a:spLocks noChangeArrowheads="1"/>
            </p:cNvSpPr>
            <p:nvPr/>
          </p:nvSpPr>
          <p:spPr bwMode="auto">
            <a:xfrm>
              <a:off x="180991" y="1389928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175009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2" name="矩形 39969"/>
            <p:cNvSpPr>
              <a:spLocks noChangeArrowheads="1"/>
            </p:cNvSpPr>
            <p:nvPr/>
          </p:nvSpPr>
          <p:spPr bwMode="auto">
            <a:xfrm>
              <a:off x="180991" y="1526414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329314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3" name="矩形 39970"/>
            <p:cNvSpPr>
              <a:spLocks noChangeArrowheads="1"/>
            </p:cNvSpPr>
            <p:nvPr/>
          </p:nvSpPr>
          <p:spPr bwMode="auto">
            <a:xfrm>
              <a:off x="180991" y="1662901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332982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4" name="矩形 39971"/>
            <p:cNvSpPr>
              <a:spLocks noChangeArrowheads="1"/>
            </p:cNvSpPr>
            <p:nvPr/>
          </p:nvSpPr>
          <p:spPr bwMode="auto">
            <a:xfrm>
              <a:off x="180991" y="1799389"/>
              <a:ext cx="41040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109855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5" name="矩形 39972"/>
            <p:cNvSpPr>
              <a:spLocks noChangeArrowheads="1"/>
            </p:cNvSpPr>
            <p:nvPr/>
          </p:nvSpPr>
          <p:spPr bwMode="auto">
            <a:xfrm>
              <a:off x="1205184" y="591660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11761695800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6" name="矩形 39973"/>
            <p:cNvSpPr>
              <a:spLocks noChangeArrowheads="1"/>
            </p:cNvSpPr>
            <p:nvPr/>
          </p:nvSpPr>
          <p:spPr bwMode="auto">
            <a:xfrm>
              <a:off x="1205184" y="728147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01062028201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7" name="矩形 39974"/>
            <p:cNvSpPr>
              <a:spLocks noChangeArrowheads="1"/>
            </p:cNvSpPr>
            <p:nvPr/>
          </p:nvSpPr>
          <p:spPr bwMode="auto">
            <a:xfrm>
              <a:off x="1205184" y="864635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00009472290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8" name="矩形 39975"/>
            <p:cNvSpPr>
              <a:spLocks noChangeArrowheads="1"/>
            </p:cNvSpPr>
            <p:nvPr/>
          </p:nvSpPr>
          <p:spPr bwMode="auto">
            <a:xfrm>
              <a:off x="1205184" y="1001123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10355255774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49" name="矩形 39976"/>
            <p:cNvSpPr>
              <a:spLocks noChangeArrowheads="1"/>
            </p:cNvSpPr>
            <p:nvPr/>
          </p:nvSpPr>
          <p:spPr bwMode="auto">
            <a:xfrm>
              <a:off x="1205184" y="1137610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00475993675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0" name="矩形 39977"/>
            <p:cNvSpPr>
              <a:spLocks noChangeArrowheads="1"/>
            </p:cNvSpPr>
            <p:nvPr/>
          </p:nvSpPr>
          <p:spPr bwMode="auto">
            <a:xfrm>
              <a:off x="1205184" y="1274097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78669383268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1" name="矩形 39978"/>
            <p:cNvSpPr>
              <a:spLocks noChangeArrowheads="1"/>
            </p:cNvSpPr>
            <p:nvPr/>
          </p:nvSpPr>
          <p:spPr bwMode="auto">
            <a:xfrm>
              <a:off x="1205184" y="1410583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07066065662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2" name="矩形 39979"/>
            <p:cNvSpPr>
              <a:spLocks noChangeArrowheads="1"/>
            </p:cNvSpPr>
            <p:nvPr/>
          </p:nvSpPr>
          <p:spPr bwMode="auto">
            <a:xfrm>
              <a:off x="1205184" y="1547072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00003379868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3" name="矩形 39980"/>
            <p:cNvSpPr>
              <a:spLocks noChangeArrowheads="1"/>
            </p:cNvSpPr>
            <p:nvPr/>
          </p:nvSpPr>
          <p:spPr bwMode="auto">
            <a:xfrm>
              <a:off x="1205184" y="1683559"/>
              <a:ext cx="66691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00003798160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4" name="矩形 39981"/>
            <p:cNvSpPr>
              <a:spLocks noChangeArrowheads="1"/>
            </p:cNvSpPr>
            <p:nvPr/>
          </p:nvSpPr>
          <p:spPr bwMode="auto">
            <a:xfrm>
              <a:off x="2422069" y="580888"/>
              <a:ext cx="1248855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 BILIO GONCALVES NUNES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5" name="矩形 39982"/>
            <p:cNvSpPr>
              <a:spLocks noChangeArrowheads="1"/>
            </p:cNvSpPr>
            <p:nvPr/>
          </p:nvSpPr>
          <p:spPr bwMode="auto">
            <a:xfrm>
              <a:off x="2422069" y="717375"/>
              <a:ext cx="1385122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AALEX ARTUR DA SILVA PANTA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6" name="矩形 39983"/>
            <p:cNvSpPr>
              <a:spLocks noChangeArrowheads="1"/>
            </p:cNvSpPr>
            <p:nvPr/>
          </p:nvSpPr>
          <p:spPr bwMode="auto">
            <a:xfrm>
              <a:off x="2422069" y="853862"/>
              <a:ext cx="173300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AALINE ZORANE PICANCO DOS SANTOS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7" name="矩形 39984"/>
            <p:cNvSpPr>
              <a:spLocks noChangeArrowheads="1"/>
            </p:cNvSpPr>
            <p:nvPr/>
          </p:nvSpPr>
          <p:spPr bwMode="auto">
            <a:xfrm>
              <a:off x="2422069" y="990350"/>
              <a:ext cx="154704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AAMES GUSTAVO LEITE DA ROCHA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8" name="矩形 39985"/>
            <p:cNvSpPr>
              <a:spLocks noChangeArrowheads="1"/>
            </p:cNvSpPr>
            <p:nvPr/>
          </p:nvSpPr>
          <p:spPr bwMode="auto">
            <a:xfrm>
              <a:off x="2422069" y="1126838"/>
              <a:ext cx="164162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AARAO CORINTO TEIXEIRA DE PAULA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59" name="矩形 39986"/>
            <p:cNvSpPr>
              <a:spLocks noChangeArrowheads="1"/>
            </p:cNvSpPr>
            <p:nvPr/>
          </p:nvSpPr>
          <p:spPr bwMode="auto">
            <a:xfrm>
              <a:off x="2422069" y="1263325"/>
              <a:ext cx="1051667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AARAO MEIR SERRUYA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0" name="矩形 39987"/>
            <p:cNvSpPr>
              <a:spLocks noChangeArrowheads="1"/>
            </p:cNvSpPr>
            <p:nvPr/>
          </p:nvSpPr>
          <p:spPr bwMode="auto">
            <a:xfrm>
              <a:off x="2422069" y="1399812"/>
              <a:ext cx="105327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AARAO PECOA MACIEL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1" name="矩形 39988"/>
            <p:cNvSpPr>
              <a:spLocks noChangeArrowheads="1"/>
            </p:cNvSpPr>
            <p:nvPr/>
          </p:nvSpPr>
          <p:spPr bwMode="auto">
            <a:xfrm>
              <a:off x="2422069" y="1536299"/>
              <a:ext cx="1067698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AARON HENRIE COHEN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2" name="矩形 39989"/>
            <p:cNvSpPr>
              <a:spLocks noChangeArrowheads="1"/>
            </p:cNvSpPr>
            <p:nvPr/>
          </p:nvSpPr>
          <p:spPr bwMode="auto">
            <a:xfrm>
              <a:off x="2422069" y="1672786"/>
              <a:ext cx="123923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AARON PEREIRA MARQUES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3" name="矩形 39990"/>
            <p:cNvSpPr>
              <a:spLocks noChangeArrowheads="1"/>
            </p:cNvSpPr>
            <p:nvPr/>
          </p:nvSpPr>
          <p:spPr bwMode="auto">
            <a:xfrm>
              <a:off x="2422069" y="1809275"/>
              <a:ext cx="82722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AARON VICENTIN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4" name="矩形 39991"/>
            <p:cNvSpPr>
              <a:spLocks noChangeArrowheads="1"/>
            </p:cNvSpPr>
            <p:nvPr/>
          </p:nvSpPr>
          <p:spPr bwMode="auto">
            <a:xfrm>
              <a:off x="5228128" y="581735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23/07/1932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5" name="矩形 39992"/>
            <p:cNvSpPr>
              <a:spLocks noChangeArrowheads="1"/>
            </p:cNvSpPr>
            <p:nvPr/>
          </p:nvSpPr>
          <p:spPr bwMode="auto">
            <a:xfrm>
              <a:off x="5228128" y="718222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30/04/1996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6" name="矩形 39993"/>
            <p:cNvSpPr>
              <a:spLocks noChangeArrowheads="1"/>
            </p:cNvSpPr>
            <p:nvPr/>
          </p:nvSpPr>
          <p:spPr bwMode="auto">
            <a:xfrm>
              <a:off x="5228128" y="854710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11/01/1988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7" name="矩形 39994"/>
            <p:cNvSpPr>
              <a:spLocks noChangeArrowheads="1"/>
            </p:cNvSpPr>
            <p:nvPr/>
          </p:nvSpPr>
          <p:spPr bwMode="auto">
            <a:xfrm>
              <a:off x="5228128" y="991197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05/01/1984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8" name="矩形 39995"/>
            <p:cNvSpPr>
              <a:spLocks noChangeArrowheads="1"/>
            </p:cNvSpPr>
            <p:nvPr/>
          </p:nvSpPr>
          <p:spPr bwMode="auto">
            <a:xfrm>
              <a:off x="5228128" y="1127685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03/04/1970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69" name="矩形 39996"/>
            <p:cNvSpPr>
              <a:spLocks noChangeArrowheads="1"/>
            </p:cNvSpPr>
            <p:nvPr/>
          </p:nvSpPr>
          <p:spPr bwMode="auto">
            <a:xfrm>
              <a:off x="5228128" y="1264171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12/05/1983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0" name="矩形 39997"/>
            <p:cNvSpPr>
              <a:spLocks noChangeArrowheads="1"/>
            </p:cNvSpPr>
            <p:nvPr/>
          </p:nvSpPr>
          <p:spPr bwMode="auto">
            <a:xfrm>
              <a:off x="5228128" y="1400658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26/02/1986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1" name="矩形 39998"/>
            <p:cNvSpPr>
              <a:spLocks noChangeArrowheads="1"/>
            </p:cNvSpPr>
            <p:nvPr/>
          </p:nvSpPr>
          <p:spPr bwMode="auto">
            <a:xfrm>
              <a:off x="5228128" y="1537145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16/08/1908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2" name="矩形 39999"/>
            <p:cNvSpPr>
              <a:spLocks noChangeArrowheads="1"/>
            </p:cNvSpPr>
            <p:nvPr/>
          </p:nvSpPr>
          <p:spPr bwMode="auto">
            <a:xfrm>
              <a:off x="5228128" y="1673634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12/06/1982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3" name="矩形 40000"/>
            <p:cNvSpPr>
              <a:spLocks noChangeArrowheads="1"/>
            </p:cNvSpPr>
            <p:nvPr/>
          </p:nvSpPr>
          <p:spPr bwMode="auto">
            <a:xfrm>
              <a:off x="5228128" y="1810121"/>
              <a:ext cx="609656" cy="22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10/09/1988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4" name="矩形 40001"/>
            <p:cNvSpPr>
              <a:spLocks noChangeArrowheads="1"/>
            </p:cNvSpPr>
            <p:nvPr/>
          </p:nvSpPr>
          <p:spPr bwMode="auto">
            <a:xfrm>
              <a:off x="6177675" y="580888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5" name="矩形 40002"/>
            <p:cNvSpPr>
              <a:spLocks noChangeArrowheads="1"/>
            </p:cNvSpPr>
            <p:nvPr/>
          </p:nvSpPr>
          <p:spPr bwMode="auto">
            <a:xfrm>
              <a:off x="6177675" y="717375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6" name="矩形 40003"/>
            <p:cNvSpPr>
              <a:spLocks noChangeArrowheads="1"/>
            </p:cNvSpPr>
            <p:nvPr/>
          </p:nvSpPr>
          <p:spPr bwMode="auto">
            <a:xfrm>
              <a:off x="6177675" y="853862"/>
              <a:ext cx="149094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F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7" name="矩形 40004"/>
            <p:cNvSpPr>
              <a:spLocks noChangeArrowheads="1"/>
            </p:cNvSpPr>
            <p:nvPr/>
          </p:nvSpPr>
          <p:spPr bwMode="auto">
            <a:xfrm>
              <a:off x="6177675" y="990350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8" name="矩形 40005"/>
            <p:cNvSpPr>
              <a:spLocks noChangeArrowheads="1"/>
            </p:cNvSpPr>
            <p:nvPr/>
          </p:nvSpPr>
          <p:spPr bwMode="auto">
            <a:xfrm>
              <a:off x="6177675" y="1126838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79" name="矩形 40006"/>
            <p:cNvSpPr>
              <a:spLocks noChangeArrowheads="1"/>
            </p:cNvSpPr>
            <p:nvPr/>
          </p:nvSpPr>
          <p:spPr bwMode="auto">
            <a:xfrm>
              <a:off x="6177675" y="1263325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0" name="矩形 40007"/>
            <p:cNvSpPr>
              <a:spLocks noChangeArrowheads="1"/>
            </p:cNvSpPr>
            <p:nvPr/>
          </p:nvSpPr>
          <p:spPr bwMode="auto">
            <a:xfrm>
              <a:off x="6177675" y="1399812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1" name="矩形 40008"/>
            <p:cNvSpPr>
              <a:spLocks noChangeArrowheads="1"/>
            </p:cNvSpPr>
            <p:nvPr/>
          </p:nvSpPr>
          <p:spPr bwMode="auto">
            <a:xfrm>
              <a:off x="6177675" y="1536299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2" name="矩形 40009"/>
            <p:cNvSpPr>
              <a:spLocks noChangeArrowheads="1"/>
            </p:cNvSpPr>
            <p:nvPr/>
          </p:nvSpPr>
          <p:spPr bwMode="auto">
            <a:xfrm>
              <a:off x="6177675" y="1672786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3" name="矩形 40010"/>
            <p:cNvSpPr>
              <a:spLocks noChangeArrowheads="1"/>
            </p:cNvSpPr>
            <p:nvPr/>
          </p:nvSpPr>
          <p:spPr bwMode="auto">
            <a:xfrm>
              <a:off x="6177675" y="1809275"/>
              <a:ext cx="190776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4" name="矩形 40011"/>
            <p:cNvSpPr>
              <a:spLocks noChangeArrowheads="1"/>
            </p:cNvSpPr>
            <p:nvPr/>
          </p:nvSpPr>
          <p:spPr bwMode="auto">
            <a:xfrm>
              <a:off x="6855214" y="561516"/>
              <a:ext cx="917002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JOANA GONCALVES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5" name="矩形 40012"/>
            <p:cNvSpPr>
              <a:spLocks noChangeArrowheads="1"/>
            </p:cNvSpPr>
            <p:nvPr/>
          </p:nvSpPr>
          <p:spPr bwMode="auto">
            <a:xfrm>
              <a:off x="6855214" y="698003"/>
              <a:ext cx="1579103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LUIMAR JOAQUIM DA SILVA PANTA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6" name="矩形 40013"/>
            <p:cNvSpPr>
              <a:spLocks noChangeArrowheads="1"/>
            </p:cNvSpPr>
            <p:nvPr/>
          </p:nvSpPr>
          <p:spPr bwMode="auto">
            <a:xfrm>
              <a:off x="6855214" y="834490"/>
              <a:ext cx="1460470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LUIZA RAQUEL SOARES PICANCO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7" name="矩形 40014"/>
            <p:cNvSpPr>
              <a:spLocks noChangeArrowheads="1"/>
            </p:cNvSpPr>
            <p:nvPr/>
          </p:nvSpPr>
          <p:spPr bwMode="auto">
            <a:xfrm>
              <a:off x="6855214" y="970978"/>
              <a:ext cx="1191141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GLAUDIA LEITE DA ROCHA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8" name="矩形 40015"/>
            <p:cNvSpPr>
              <a:spLocks noChangeArrowheads="1"/>
            </p:cNvSpPr>
            <p:nvPr/>
          </p:nvSpPr>
          <p:spPr bwMode="auto">
            <a:xfrm>
              <a:off x="6855214" y="1107465"/>
              <a:ext cx="1252061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MARIA CONCEICAO RAMOS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89" name="矩形 40016"/>
            <p:cNvSpPr>
              <a:spLocks noChangeArrowheads="1"/>
            </p:cNvSpPr>
            <p:nvPr/>
          </p:nvSpPr>
          <p:spPr bwMode="auto">
            <a:xfrm>
              <a:off x="6855214" y="1243952"/>
              <a:ext cx="1244044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MERCEDES ALVES SERRUYA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90" name="矩形 40017"/>
            <p:cNvSpPr>
              <a:spLocks noChangeArrowheads="1"/>
            </p:cNvSpPr>
            <p:nvPr/>
          </p:nvSpPr>
          <p:spPr bwMode="auto">
            <a:xfrm>
              <a:off x="6855214" y="1380439"/>
              <a:ext cx="1038841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MARIA DALVA MACIEL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91" name="矩形 40018"/>
            <p:cNvSpPr>
              <a:spLocks noChangeArrowheads="1"/>
            </p:cNvSpPr>
            <p:nvPr/>
          </p:nvSpPr>
          <p:spPr bwMode="auto">
            <a:xfrm>
              <a:off x="6855214" y="1653414"/>
              <a:ext cx="1306568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RITA ALVES TOME MARQUES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3092" name="矩形 40019"/>
            <p:cNvSpPr>
              <a:spLocks noChangeArrowheads="1"/>
            </p:cNvSpPr>
            <p:nvPr/>
          </p:nvSpPr>
          <p:spPr bwMode="auto">
            <a:xfrm>
              <a:off x="6855214" y="1789901"/>
              <a:ext cx="1420392" cy="225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0800" tIns="50800" rIns="50800" bIns="50800">
              <a:spAutoFit/>
            </a:bodyPr>
            <a:lstStyle/>
            <a:p>
              <a:r>
                <a:rPr lang="en-US" altLang="zh-CN" sz="8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ANA LUCIA  BARBOSA VICENTIN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</p:grpSp>
      <p:grpSp>
        <p:nvGrpSpPr>
          <p:cNvPr id="43093" name="组合 40020"/>
          <p:cNvGrpSpPr/>
          <p:nvPr/>
        </p:nvGrpSpPr>
        <p:grpSpPr bwMode="auto">
          <a:xfrm>
            <a:off x="4311651" y="1039813"/>
            <a:ext cx="3617913" cy="501650"/>
            <a:chOff x="-1" y="0"/>
            <a:chExt cx="3616503" cy="500788"/>
          </a:xfrm>
        </p:grpSpPr>
        <p:sp>
          <p:nvSpPr>
            <p:cNvPr id="43094" name="任意多边形 40021"/>
            <p:cNvSpPr>
              <a:spLocks noChangeArrowheads="1"/>
            </p:cNvSpPr>
            <p:nvPr/>
          </p:nvSpPr>
          <p:spPr bwMode="auto">
            <a:xfrm>
              <a:off x="-1" y="9720"/>
              <a:ext cx="1086228" cy="491068"/>
            </a:xfrm>
            <a:custGeom>
              <a:avLst/>
              <a:gdLst>
                <a:gd name="T0" fmla="*/ 14444 w 16213"/>
                <a:gd name="T1" fmla="*/ 21600 h 21600"/>
                <a:gd name="T2" fmla="*/ 16213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4444" y="21600"/>
                  </a:moveTo>
                  <a:cubicBezTo>
                    <a:pt x="-5387" y="15316"/>
                    <a:pt x="-4797" y="8116"/>
                    <a:pt x="16213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95" name="任意多边形 40022"/>
            <p:cNvSpPr>
              <a:spLocks noChangeArrowheads="1"/>
            </p:cNvSpPr>
            <p:nvPr/>
          </p:nvSpPr>
          <p:spPr bwMode="auto">
            <a:xfrm>
              <a:off x="2530275" y="9720"/>
              <a:ext cx="1086227" cy="491068"/>
            </a:xfrm>
            <a:custGeom>
              <a:avLst/>
              <a:gdLst>
                <a:gd name="T0" fmla="*/ 1769 w 16213"/>
                <a:gd name="T1" fmla="*/ 21600 h 21600"/>
                <a:gd name="T2" fmla="*/ 0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769" y="21600"/>
                  </a:moveTo>
                  <a:cubicBezTo>
                    <a:pt x="21600" y="15316"/>
                    <a:pt x="21010" y="8116"/>
                    <a:pt x="0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96" name="矩形 40023"/>
            <p:cNvSpPr>
              <a:spLocks noChangeArrowheads="1"/>
            </p:cNvSpPr>
            <p:nvPr/>
          </p:nvSpPr>
          <p:spPr bwMode="auto">
            <a:xfrm>
              <a:off x="593528" y="0"/>
              <a:ext cx="2358700" cy="36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400">
                  <a:latin typeface="Hannotate SC Regular" charset="0"/>
                  <a:sym typeface="Hannotate SC Regular" charset="0"/>
                </a:rPr>
                <a:t>CPF(</a:t>
              </a:r>
              <a:r>
                <a:rPr lang="zh-CN" altLang="en-US" sz="2400">
                  <a:latin typeface="宋体" pitchFamily="2" charset="-122"/>
                  <a:sym typeface="宋体" pitchFamily="2" charset="-122"/>
                </a:rPr>
                <a:t>巴西信用卡</a:t>
              </a:r>
              <a:r>
                <a:rPr lang="en-US" altLang="zh-CN" sz="2400">
                  <a:latin typeface="Hannotate SC Regular" charset="0"/>
                  <a:sym typeface="Hannotate SC Regular" charset="0"/>
                </a:rPr>
                <a:t>)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pic>
        <p:nvPicPr>
          <p:cNvPr id="90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矩形 40960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DB6BD4F4-DDF0-480C-B611-58A0B9FA60CE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44034" name="组合 40961"/>
          <p:cNvGrpSpPr/>
          <p:nvPr/>
        </p:nvGrpSpPr>
        <p:grpSpPr bwMode="auto">
          <a:xfrm>
            <a:off x="1744664" y="1765301"/>
            <a:ext cx="8701087" cy="862013"/>
            <a:chOff x="0" y="0"/>
            <a:chExt cx="8701889" cy="862786"/>
          </a:xfrm>
        </p:grpSpPr>
        <p:pic>
          <p:nvPicPr>
            <p:cNvPr id="44035" name="图片 40962" descr="image74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01889" cy="862786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036" name="组合 40963"/>
            <p:cNvGrpSpPr/>
            <p:nvPr/>
          </p:nvGrpSpPr>
          <p:grpSpPr bwMode="auto">
            <a:xfrm>
              <a:off x="197188" y="88380"/>
              <a:ext cx="1585291" cy="686025"/>
              <a:chOff x="-2" y="-1"/>
              <a:chExt cx="1585291" cy="686026"/>
            </a:xfrm>
          </p:grpSpPr>
          <p:sp>
            <p:nvSpPr>
              <p:cNvPr id="44037" name="任意多边形 40964"/>
              <p:cNvSpPr>
                <a:spLocks noChangeArrowheads="1"/>
              </p:cNvSpPr>
              <p:nvPr/>
            </p:nvSpPr>
            <p:spPr bwMode="auto">
              <a:xfrm>
                <a:off x="50780" y="50792"/>
                <a:ext cx="1483652" cy="58441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4038" name="图片 40965" descr="image75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-1"/>
                <a:ext cx="1585291" cy="686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4039" name="矩形 40966"/>
            <p:cNvSpPr>
              <a:spLocks noChangeArrowheads="1"/>
            </p:cNvSpPr>
            <p:nvPr/>
          </p:nvSpPr>
          <p:spPr bwMode="auto">
            <a:xfrm>
              <a:off x="603093" y="176122"/>
              <a:ext cx="822417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Home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4040" name="矩形 40967"/>
            <p:cNvSpPr>
              <a:spLocks noChangeArrowheads="1"/>
            </p:cNvSpPr>
            <p:nvPr/>
          </p:nvSpPr>
          <p:spPr bwMode="auto">
            <a:xfrm>
              <a:off x="1984548" y="176122"/>
              <a:ext cx="89135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Dados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4041" name="矩形 40968"/>
            <p:cNvSpPr>
              <a:spLocks noChangeArrowheads="1"/>
            </p:cNvSpPr>
            <p:nvPr/>
          </p:nvSpPr>
          <p:spPr bwMode="auto">
            <a:xfrm>
              <a:off x="3382615" y="176122"/>
              <a:ext cx="97792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Cpanel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4042" name="矩形 40969"/>
            <p:cNvSpPr>
              <a:spLocks noChangeArrowheads="1"/>
            </p:cNvSpPr>
            <p:nvPr/>
          </p:nvSpPr>
          <p:spPr bwMode="auto">
            <a:xfrm>
              <a:off x="4967981" y="176122"/>
              <a:ext cx="634848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shell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4043" name="矩形 40970"/>
            <p:cNvSpPr>
              <a:spLocks noChangeArrowheads="1"/>
            </p:cNvSpPr>
            <p:nvPr/>
          </p:nvSpPr>
          <p:spPr bwMode="auto">
            <a:xfrm>
              <a:off x="5935518" y="176122"/>
              <a:ext cx="1558263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Exportacao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4044" name="矩形 40971"/>
            <p:cNvSpPr>
              <a:spLocks noChangeArrowheads="1"/>
            </p:cNvSpPr>
            <p:nvPr/>
          </p:nvSpPr>
          <p:spPr bwMode="auto">
            <a:xfrm>
              <a:off x="7821722" y="176122"/>
              <a:ext cx="702180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Scan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4045" name="组合 40972"/>
          <p:cNvGrpSpPr/>
          <p:nvPr/>
        </p:nvGrpSpPr>
        <p:grpSpPr bwMode="auto">
          <a:xfrm>
            <a:off x="4489451" y="1039813"/>
            <a:ext cx="3211513" cy="501650"/>
            <a:chOff x="-1" y="0"/>
            <a:chExt cx="3210103" cy="500788"/>
          </a:xfrm>
        </p:grpSpPr>
        <p:sp>
          <p:nvSpPr>
            <p:cNvPr id="44046" name="任意多边形 40973"/>
            <p:cNvSpPr>
              <a:spLocks noChangeArrowheads="1"/>
            </p:cNvSpPr>
            <p:nvPr/>
          </p:nvSpPr>
          <p:spPr bwMode="auto">
            <a:xfrm>
              <a:off x="-1" y="9719"/>
              <a:ext cx="1086228" cy="491069"/>
            </a:xfrm>
            <a:custGeom>
              <a:avLst/>
              <a:gdLst>
                <a:gd name="T0" fmla="*/ 14444 w 16213"/>
                <a:gd name="T1" fmla="*/ 21600 h 21600"/>
                <a:gd name="T2" fmla="*/ 16213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4444" y="21600"/>
                  </a:moveTo>
                  <a:cubicBezTo>
                    <a:pt x="-5387" y="15316"/>
                    <a:pt x="-4797" y="8116"/>
                    <a:pt x="16213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7" name="任意多边形 40974"/>
            <p:cNvSpPr>
              <a:spLocks noChangeArrowheads="1"/>
            </p:cNvSpPr>
            <p:nvPr/>
          </p:nvSpPr>
          <p:spPr bwMode="auto">
            <a:xfrm>
              <a:off x="2123875" y="9719"/>
              <a:ext cx="1086227" cy="491069"/>
            </a:xfrm>
            <a:custGeom>
              <a:avLst/>
              <a:gdLst>
                <a:gd name="T0" fmla="*/ 1769 w 16213"/>
                <a:gd name="T1" fmla="*/ 21600 h 21600"/>
                <a:gd name="T2" fmla="*/ 0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769" y="21600"/>
                  </a:moveTo>
                  <a:cubicBezTo>
                    <a:pt x="21600" y="15316"/>
                    <a:pt x="21010" y="8116"/>
                    <a:pt x="0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8" name="矩形 40975"/>
            <p:cNvSpPr>
              <a:spLocks noChangeArrowheads="1"/>
            </p:cNvSpPr>
            <p:nvPr/>
          </p:nvSpPr>
          <p:spPr bwMode="auto">
            <a:xfrm>
              <a:off x="985745" y="0"/>
              <a:ext cx="1218665" cy="365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>
                  <a:latin typeface="Hannotate SC Regular" charset="0"/>
                  <a:sym typeface="Hannotate SC Regular" charset="0"/>
                </a:rPr>
                <a:t>平台截图</a:t>
              </a:r>
              <a:endParaRPr lang="zh-CN" altLang="en-US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4049" name="组合 40976"/>
          <p:cNvGrpSpPr/>
          <p:nvPr/>
        </p:nvGrpSpPr>
        <p:grpSpPr bwMode="auto">
          <a:xfrm>
            <a:off x="1731964" y="2747963"/>
            <a:ext cx="8726487" cy="2214562"/>
            <a:chOff x="0" y="0"/>
            <a:chExt cx="8727289" cy="2214822"/>
          </a:xfrm>
        </p:grpSpPr>
        <p:pic>
          <p:nvPicPr>
            <p:cNvPr id="44050" name="图片 40977" descr="image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27289" cy="2214822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1" name="矩形 40978"/>
            <p:cNvSpPr>
              <a:spLocks noChangeArrowheads="1"/>
            </p:cNvSpPr>
            <p:nvPr/>
          </p:nvSpPr>
          <p:spPr bwMode="auto">
            <a:xfrm>
              <a:off x="290372" y="207429"/>
              <a:ext cx="200394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ID</a:t>
              </a:r>
            </a:p>
          </p:txBody>
        </p:sp>
        <p:sp>
          <p:nvSpPr>
            <p:cNvPr id="44052" name="矩形 40979"/>
            <p:cNvSpPr>
              <a:spLocks noChangeArrowheads="1"/>
            </p:cNvSpPr>
            <p:nvPr/>
          </p:nvSpPr>
          <p:spPr bwMode="auto">
            <a:xfrm>
              <a:off x="1420413" y="207429"/>
              <a:ext cx="481586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DATA</a:t>
              </a:r>
            </a:p>
          </p:txBody>
        </p:sp>
        <p:sp>
          <p:nvSpPr>
            <p:cNvPr id="44053" name="矩形 40980"/>
            <p:cNvSpPr>
              <a:spLocks noChangeArrowheads="1"/>
            </p:cNvSpPr>
            <p:nvPr/>
          </p:nvSpPr>
          <p:spPr bwMode="auto">
            <a:xfrm>
              <a:off x="2830219" y="203863"/>
              <a:ext cx="1326447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CPANEL(1223)</a:t>
              </a:r>
            </a:p>
          </p:txBody>
        </p:sp>
        <p:sp>
          <p:nvSpPr>
            <p:cNvPr id="44054" name="矩形 40981"/>
            <p:cNvSpPr>
              <a:spLocks noChangeArrowheads="1"/>
            </p:cNvSpPr>
            <p:nvPr/>
          </p:nvSpPr>
          <p:spPr bwMode="auto">
            <a:xfrm>
              <a:off x="176072" y="616857"/>
              <a:ext cx="31421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3125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55" name="矩形 40982"/>
            <p:cNvSpPr>
              <a:spLocks noChangeArrowheads="1"/>
            </p:cNvSpPr>
            <p:nvPr/>
          </p:nvSpPr>
          <p:spPr bwMode="auto">
            <a:xfrm>
              <a:off x="176072" y="886383"/>
              <a:ext cx="31421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3106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56" name="矩形 40983"/>
            <p:cNvSpPr>
              <a:spLocks noChangeArrowheads="1"/>
            </p:cNvSpPr>
            <p:nvPr/>
          </p:nvSpPr>
          <p:spPr bwMode="auto">
            <a:xfrm>
              <a:off x="176072" y="1155908"/>
              <a:ext cx="31421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3104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57" name="矩形 40984"/>
            <p:cNvSpPr>
              <a:spLocks noChangeArrowheads="1"/>
            </p:cNvSpPr>
            <p:nvPr/>
          </p:nvSpPr>
          <p:spPr bwMode="auto">
            <a:xfrm>
              <a:off x="176072" y="1425433"/>
              <a:ext cx="31421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3102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58" name="矩形 40985"/>
            <p:cNvSpPr>
              <a:spLocks noChangeArrowheads="1"/>
            </p:cNvSpPr>
            <p:nvPr/>
          </p:nvSpPr>
          <p:spPr bwMode="auto">
            <a:xfrm>
              <a:off x="176072" y="1694958"/>
              <a:ext cx="314218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3094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59" name="矩形 40986"/>
            <p:cNvSpPr>
              <a:spLocks noChangeArrowheads="1"/>
            </p:cNvSpPr>
            <p:nvPr/>
          </p:nvSpPr>
          <p:spPr bwMode="auto">
            <a:xfrm>
              <a:off x="1420413" y="616857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60" name="矩形 40987"/>
            <p:cNvSpPr>
              <a:spLocks noChangeArrowheads="1"/>
            </p:cNvSpPr>
            <p:nvPr/>
          </p:nvSpPr>
          <p:spPr bwMode="auto">
            <a:xfrm>
              <a:off x="1420413" y="886383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61" name="矩形 40988"/>
            <p:cNvSpPr>
              <a:spLocks noChangeArrowheads="1"/>
            </p:cNvSpPr>
            <p:nvPr/>
          </p:nvSpPr>
          <p:spPr bwMode="auto">
            <a:xfrm>
              <a:off x="1420413" y="1155908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62" name="矩形 40989"/>
            <p:cNvSpPr>
              <a:spLocks noChangeArrowheads="1"/>
            </p:cNvSpPr>
            <p:nvPr/>
          </p:nvSpPr>
          <p:spPr bwMode="auto">
            <a:xfrm>
              <a:off x="1420413" y="1425433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63" name="矩形 40990"/>
            <p:cNvSpPr>
              <a:spLocks noChangeArrowheads="1"/>
            </p:cNvSpPr>
            <p:nvPr/>
          </p:nvSpPr>
          <p:spPr bwMode="auto">
            <a:xfrm>
              <a:off x="1420413" y="1694958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4064" name="矩形 40991"/>
            <p:cNvSpPr>
              <a:spLocks noChangeArrowheads="1"/>
            </p:cNvSpPr>
            <p:nvPr/>
          </p:nvSpPr>
          <p:spPr bwMode="auto">
            <a:xfrm>
              <a:off x="2830219" y="874404"/>
              <a:ext cx="3704944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http://afabbes.org.br/cpanel </a:t>
              </a:r>
              <a:r>
                <a:rPr lang="en-US" altLang="zh-CN" sz="1200">
                  <a:solidFill>
                    <a:srgbClr val="00A779"/>
                  </a:solidFill>
                  <a:cs typeface="Arial" pitchFamily="34" charset="0"/>
                  <a:sym typeface="Arial" pitchFamily="34" charset="0"/>
                </a:rPr>
                <a:t>USER:afabbes PASS:123mudar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44065" name="矩形 40992"/>
            <p:cNvSpPr>
              <a:spLocks noChangeArrowheads="1"/>
            </p:cNvSpPr>
            <p:nvPr/>
          </p:nvSpPr>
          <p:spPr bwMode="auto">
            <a:xfrm>
              <a:off x="2830220" y="1143929"/>
              <a:ext cx="3062851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23AA"/>
                  </a:solidFill>
                  <a:cs typeface="Arial" pitchFamily="34" charset="0"/>
                  <a:sym typeface="Arial" pitchFamily="34" charset="0"/>
                </a:rPr>
                <a:t>http://toolfy.com/cpanel </a:t>
              </a:r>
              <a:r>
                <a:rPr lang="en-US" altLang="zh-CN" sz="1200">
                  <a:solidFill>
                    <a:srgbClr val="00A779"/>
                  </a:solidFill>
                  <a:cs typeface="Arial" pitchFamily="34" charset="0"/>
                  <a:sym typeface="Arial" pitchFamily="34" charset="0"/>
                </a:rPr>
                <a:t>USER:toolfy PASS:toolfy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44066" name="矩形 40993"/>
            <p:cNvSpPr>
              <a:spLocks noChangeArrowheads="1"/>
            </p:cNvSpPr>
            <p:nvPr/>
          </p:nvSpPr>
          <p:spPr bwMode="auto">
            <a:xfrm>
              <a:off x="2830220" y="1660295"/>
              <a:ext cx="425937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2CD6"/>
                  </a:solidFill>
                  <a:cs typeface="Arial" pitchFamily="34" charset="0"/>
                  <a:sym typeface="Arial" pitchFamily="34" charset="0"/>
                </a:rPr>
                <a:t>http://shamycatering.com/cpanel </a:t>
              </a:r>
              <a:r>
                <a:rPr lang="en-US" altLang="zh-CN" sz="1200">
                  <a:solidFill>
                    <a:srgbClr val="00A779"/>
                  </a:solidFill>
                  <a:cs typeface="Arial" pitchFamily="34" charset="0"/>
                  <a:sym typeface="Arial" pitchFamily="34" charset="0"/>
                </a:rPr>
                <a:t>USER:shamycatering PASS:123456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44067" name="矩形 40994"/>
            <p:cNvSpPr>
              <a:spLocks noChangeArrowheads="1"/>
            </p:cNvSpPr>
            <p:nvPr/>
          </p:nvSpPr>
          <p:spPr bwMode="auto">
            <a:xfrm>
              <a:off x="2830219" y="1419443"/>
              <a:ext cx="4266175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http://masterbrigada.com.br/cpanel </a:t>
              </a:r>
              <a:r>
                <a:rPr lang="en-US" altLang="zh-CN" sz="1200">
                  <a:solidFill>
                    <a:srgbClr val="00A779"/>
                  </a:solidFill>
                  <a:cs typeface="Arial" pitchFamily="34" charset="0"/>
                  <a:sym typeface="Arial" pitchFamily="34" charset="0"/>
                </a:rPr>
                <a:t>USER:masterbr PASS:mudar123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pic>
          <p:nvPicPr>
            <p:cNvPr id="44068" name="图片 40995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01022" y="1055158"/>
              <a:ext cx="1727995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69" name="图片 40996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830298" y="105516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70" name="矩形 40997"/>
            <p:cNvSpPr>
              <a:spLocks noChangeArrowheads="1"/>
            </p:cNvSpPr>
            <p:nvPr/>
          </p:nvSpPr>
          <p:spPr bwMode="auto">
            <a:xfrm>
              <a:off x="2830219" y="619493"/>
              <a:ext cx="4819902" cy="277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45719" tIns="45719" rIns="45719" bIns="45719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http://overlandtradecompany.com/cpanel </a:t>
              </a:r>
              <a:r>
                <a:rPr lang="en-US" altLang="zh-CN" sz="1200">
                  <a:solidFill>
                    <a:srgbClr val="00A779"/>
                  </a:solidFill>
                  <a:cs typeface="Arial" pitchFamily="34" charset="0"/>
                  <a:sym typeface="Arial" pitchFamily="34" charset="0"/>
                </a:rPr>
                <a:t>USER:overland PASS:q1w2e3r4t5</a:t>
              </a:r>
              <a:endParaRPr lang="en-US" altLang="zh-CN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pic>
        <p:nvPicPr>
          <p:cNvPr id="40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矩形 41984"/>
          <p:cNvSpPr>
            <a:spLocks noChangeArrowheads="1"/>
          </p:cNvSpPr>
          <p:nvPr/>
        </p:nvSpPr>
        <p:spPr bwMode="auto">
          <a:xfrm>
            <a:off x="8077200" y="5540376"/>
            <a:ext cx="213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/>
            <a:fld id="{7135B5AF-48E2-43F1-84E1-92387027D419}" type="slidenum">
              <a:rPr lang="zh-CN" altLang="en-US" sz="1400">
                <a:cs typeface="Arial" pitchFamily="34" charset="0"/>
                <a:sym typeface="Arial" pitchFamily="34" charset="0"/>
              </a:rPr>
            </a:fld>
            <a:endParaRPr lang="zh-CN" altLang="en-US" sz="1400">
              <a:cs typeface="Arial" pitchFamily="34" charset="0"/>
              <a:sym typeface="Arial" pitchFamily="34" charset="0"/>
            </a:endParaRPr>
          </a:p>
        </p:txBody>
      </p:sp>
      <p:grpSp>
        <p:nvGrpSpPr>
          <p:cNvPr id="45058" name="组合 41985"/>
          <p:cNvGrpSpPr/>
          <p:nvPr/>
        </p:nvGrpSpPr>
        <p:grpSpPr bwMode="auto">
          <a:xfrm>
            <a:off x="1744664" y="1765301"/>
            <a:ext cx="8701087" cy="862013"/>
            <a:chOff x="0" y="0"/>
            <a:chExt cx="8701889" cy="862786"/>
          </a:xfrm>
        </p:grpSpPr>
        <p:pic>
          <p:nvPicPr>
            <p:cNvPr id="45059" name="图片 41986" descr="image74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01889" cy="862786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60" name="组合 41987"/>
            <p:cNvGrpSpPr/>
            <p:nvPr/>
          </p:nvGrpSpPr>
          <p:grpSpPr bwMode="auto">
            <a:xfrm>
              <a:off x="197188" y="88380"/>
              <a:ext cx="1585291" cy="686025"/>
              <a:chOff x="-2" y="-1"/>
              <a:chExt cx="1585291" cy="686026"/>
            </a:xfrm>
          </p:grpSpPr>
          <p:sp>
            <p:nvSpPr>
              <p:cNvPr id="45061" name="任意多边形 41988"/>
              <p:cNvSpPr>
                <a:spLocks noChangeArrowheads="1"/>
              </p:cNvSpPr>
              <p:nvPr/>
            </p:nvSpPr>
            <p:spPr bwMode="auto">
              <a:xfrm>
                <a:off x="50780" y="50792"/>
                <a:ext cx="1483652" cy="584410"/>
              </a:xfrm>
              <a:custGeom>
                <a:avLst/>
                <a:gdLst>
                  <a:gd name="T0" fmla="*/ 16796 w 19679"/>
                  <a:gd name="T1" fmla="*/ 2882 h 19679"/>
                  <a:gd name="T2" fmla="*/ 16796 w 19679"/>
                  <a:gd name="T3" fmla="*/ 16796 h 19679"/>
                  <a:gd name="T4" fmla="*/ 2882 w 19679"/>
                  <a:gd name="T5" fmla="*/ 16796 h 19679"/>
                  <a:gd name="T6" fmla="*/ 2882 w 19679"/>
                  <a:gd name="T7" fmla="*/ 2882 h 19679"/>
                  <a:gd name="T8" fmla="*/ 16796 w 19679"/>
                  <a:gd name="T9" fmla="*/ 2882 h 19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45062" name="图片 41989" descr="image75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" y="-1"/>
                <a:ext cx="1585291" cy="686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5063" name="矩形 41990"/>
            <p:cNvSpPr>
              <a:spLocks noChangeArrowheads="1"/>
            </p:cNvSpPr>
            <p:nvPr/>
          </p:nvSpPr>
          <p:spPr bwMode="auto">
            <a:xfrm>
              <a:off x="603093" y="176122"/>
              <a:ext cx="822417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Home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5064" name="矩形 41991"/>
            <p:cNvSpPr>
              <a:spLocks noChangeArrowheads="1"/>
            </p:cNvSpPr>
            <p:nvPr/>
          </p:nvSpPr>
          <p:spPr bwMode="auto">
            <a:xfrm>
              <a:off x="1984548" y="176122"/>
              <a:ext cx="89135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Dados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5065" name="矩形 41992"/>
            <p:cNvSpPr>
              <a:spLocks noChangeArrowheads="1"/>
            </p:cNvSpPr>
            <p:nvPr/>
          </p:nvSpPr>
          <p:spPr bwMode="auto">
            <a:xfrm>
              <a:off x="3382615" y="176122"/>
              <a:ext cx="977922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Cpanel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5066" name="矩形 41993"/>
            <p:cNvSpPr>
              <a:spLocks noChangeArrowheads="1"/>
            </p:cNvSpPr>
            <p:nvPr/>
          </p:nvSpPr>
          <p:spPr bwMode="auto">
            <a:xfrm>
              <a:off x="4967981" y="176122"/>
              <a:ext cx="634848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shell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5067" name="矩形 41994"/>
            <p:cNvSpPr>
              <a:spLocks noChangeArrowheads="1"/>
            </p:cNvSpPr>
            <p:nvPr/>
          </p:nvSpPr>
          <p:spPr bwMode="auto">
            <a:xfrm>
              <a:off x="5935518" y="176122"/>
              <a:ext cx="1558263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Exportacao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  <p:sp>
          <p:nvSpPr>
            <p:cNvPr id="45068" name="矩形 41995"/>
            <p:cNvSpPr>
              <a:spLocks noChangeArrowheads="1"/>
            </p:cNvSpPr>
            <p:nvPr/>
          </p:nvSpPr>
          <p:spPr bwMode="auto">
            <a:xfrm>
              <a:off x="7821722" y="176122"/>
              <a:ext cx="702180" cy="36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>
                  <a:latin typeface="Hannotate SC Regular" charset="0"/>
                  <a:sym typeface="Hannotate SC Regular" charset="0"/>
                </a:rPr>
                <a:t>Scan</a:t>
              </a:r>
              <a:endParaRPr lang="en-US" altLang="zh-CN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5069" name="组合 41996"/>
          <p:cNvGrpSpPr/>
          <p:nvPr/>
        </p:nvGrpSpPr>
        <p:grpSpPr bwMode="auto">
          <a:xfrm>
            <a:off x="4489451" y="1039813"/>
            <a:ext cx="3211513" cy="501650"/>
            <a:chOff x="-1" y="0"/>
            <a:chExt cx="3210103" cy="500788"/>
          </a:xfrm>
        </p:grpSpPr>
        <p:sp>
          <p:nvSpPr>
            <p:cNvPr id="45070" name="任意多边形 41997"/>
            <p:cNvSpPr>
              <a:spLocks noChangeArrowheads="1"/>
            </p:cNvSpPr>
            <p:nvPr/>
          </p:nvSpPr>
          <p:spPr bwMode="auto">
            <a:xfrm>
              <a:off x="-1" y="9719"/>
              <a:ext cx="1086228" cy="491069"/>
            </a:xfrm>
            <a:custGeom>
              <a:avLst/>
              <a:gdLst>
                <a:gd name="T0" fmla="*/ 14444 w 16213"/>
                <a:gd name="T1" fmla="*/ 21600 h 21600"/>
                <a:gd name="T2" fmla="*/ 16213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4444" y="21600"/>
                  </a:moveTo>
                  <a:cubicBezTo>
                    <a:pt x="-5387" y="15316"/>
                    <a:pt x="-4797" y="8116"/>
                    <a:pt x="16213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1" name="任意多边形 41998"/>
            <p:cNvSpPr>
              <a:spLocks noChangeArrowheads="1"/>
            </p:cNvSpPr>
            <p:nvPr/>
          </p:nvSpPr>
          <p:spPr bwMode="auto">
            <a:xfrm>
              <a:off x="2123875" y="9719"/>
              <a:ext cx="1086227" cy="491069"/>
            </a:xfrm>
            <a:custGeom>
              <a:avLst/>
              <a:gdLst>
                <a:gd name="T0" fmla="*/ 1769 w 16213"/>
                <a:gd name="T1" fmla="*/ 21600 h 21600"/>
                <a:gd name="T2" fmla="*/ 0 w 16213"/>
                <a:gd name="T3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6213" h="21600">
                  <a:moveTo>
                    <a:pt x="1769" y="21600"/>
                  </a:moveTo>
                  <a:cubicBezTo>
                    <a:pt x="21600" y="15316"/>
                    <a:pt x="21010" y="8116"/>
                    <a:pt x="0" y="0"/>
                  </a:cubicBezTo>
                </a:path>
              </a:pathLst>
            </a:custGeom>
            <a:noFill/>
            <a:ln w="25400">
              <a:solidFill>
                <a:srgbClr val="000000"/>
              </a:solidFill>
              <a:beve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2" name="矩形 41999"/>
            <p:cNvSpPr>
              <a:spLocks noChangeArrowheads="1"/>
            </p:cNvSpPr>
            <p:nvPr/>
          </p:nvSpPr>
          <p:spPr bwMode="auto">
            <a:xfrm>
              <a:off x="985745" y="0"/>
              <a:ext cx="1218665" cy="365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sz="2400">
                  <a:latin typeface="Hannotate SC Regular" charset="0"/>
                  <a:sym typeface="Hannotate SC Regular" charset="0"/>
                </a:rPr>
                <a:t>平台截图</a:t>
              </a:r>
              <a:endParaRPr lang="zh-CN" altLang="en-US">
                <a:latin typeface="Hannotate SC Regular" charset="0"/>
                <a:sym typeface="Hannotate SC Regular" charset="0"/>
              </a:endParaRPr>
            </a:p>
          </p:txBody>
        </p:sp>
      </p:grpSp>
      <p:grpSp>
        <p:nvGrpSpPr>
          <p:cNvPr id="45073" name="组合 42000"/>
          <p:cNvGrpSpPr/>
          <p:nvPr/>
        </p:nvGrpSpPr>
        <p:grpSpPr bwMode="auto">
          <a:xfrm>
            <a:off x="1731964" y="2747963"/>
            <a:ext cx="8726487" cy="2214562"/>
            <a:chOff x="0" y="0"/>
            <a:chExt cx="8727289" cy="2214822"/>
          </a:xfrm>
        </p:grpSpPr>
        <p:pic>
          <p:nvPicPr>
            <p:cNvPr id="45074" name="图片 42001" descr="image7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727289" cy="2214822"/>
            </a:xfrm>
            <a:prstGeom prst="rect">
              <a:avLst/>
            </a:prstGeom>
            <a:noFill/>
            <a:ln>
              <a:noFill/>
            </a:ln>
            <a:effectLst>
              <a:outerShdw dist="8455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75" name="矩形 42002"/>
            <p:cNvSpPr>
              <a:spLocks noChangeArrowheads="1"/>
            </p:cNvSpPr>
            <p:nvPr/>
          </p:nvSpPr>
          <p:spPr bwMode="auto">
            <a:xfrm>
              <a:off x="290372" y="207429"/>
              <a:ext cx="200394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ID</a:t>
              </a:r>
            </a:p>
          </p:txBody>
        </p:sp>
        <p:sp>
          <p:nvSpPr>
            <p:cNvPr id="45076" name="矩形 42003"/>
            <p:cNvSpPr>
              <a:spLocks noChangeArrowheads="1"/>
            </p:cNvSpPr>
            <p:nvPr/>
          </p:nvSpPr>
          <p:spPr bwMode="auto">
            <a:xfrm>
              <a:off x="1420413" y="207429"/>
              <a:ext cx="481586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DATA</a:t>
              </a:r>
            </a:p>
          </p:txBody>
        </p:sp>
        <p:sp>
          <p:nvSpPr>
            <p:cNvPr id="45077" name="矩形 42004"/>
            <p:cNvSpPr>
              <a:spLocks noChangeArrowheads="1"/>
            </p:cNvSpPr>
            <p:nvPr/>
          </p:nvSpPr>
          <p:spPr bwMode="auto">
            <a:xfrm>
              <a:off x="2830219" y="203863"/>
              <a:ext cx="1042048" cy="2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cs typeface="Arial" pitchFamily="34" charset="0"/>
                  <a:sym typeface="Arial" pitchFamily="34" charset="0"/>
                </a:rPr>
                <a:t>shell(7768)</a:t>
              </a:r>
            </a:p>
          </p:txBody>
        </p:sp>
        <p:sp>
          <p:nvSpPr>
            <p:cNvPr id="45078" name="矩形 42005"/>
            <p:cNvSpPr>
              <a:spLocks noChangeArrowheads="1"/>
            </p:cNvSpPr>
            <p:nvPr/>
          </p:nvSpPr>
          <p:spPr bwMode="auto">
            <a:xfrm>
              <a:off x="176072" y="616857"/>
              <a:ext cx="39277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10275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79" name="矩形 42006"/>
            <p:cNvSpPr>
              <a:spLocks noChangeArrowheads="1"/>
            </p:cNvSpPr>
            <p:nvPr/>
          </p:nvSpPr>
          <p:spPr bwMode="auto">
            <a:xfrm>
              <a:off x="176072" y="886383"/>
              <a:ext cx="39277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10274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0" name="矩形 42007"/>
            <p:cNvSpPr>
              <a:spLocks noChangeArrowheads="1"/>
            </p:cNvSpPr>
            <p:nvPr/>
          </p:nvSpPr>
          <p:spPr bwMode="auto">
            <a:xfrm>
              <a:off x="176072" y="1155908"/>
              <a:ext cx="39277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10273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1" name="矩形 42008"/>
            <p:cNvSpPr>
              <a:spLocks noChangeArrowheads="1"/>
            </p:cNvSpPr>
            <p:nvPr/>
          </p:nvSpPr>
          <p:spPr bwMode="auto">
            <a:xfrm>
              <a:off x="176072" y="1425433"/>
              <a:ext cx="39277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10271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2" name="矩形 42009"/>
            <p:cNvSpPr>
              <a:spLocks noChangeArrowheads="1"/>
            </p:cNvSpPr>
            <p:nvPr/>
          </p:nvSpPr>
          <p:spPr bwMode="auto">
            <a:xfrm>
              <a:off x="176072" y="1694958"/>
              <a:ext cx="392772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10270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3" name="矩形 42010"/>
            <p:cNvSpPr>
              <a:spLocks noChangeArrowheads="1"/>
            </p:cNvSpPr>
            <p:nvPr/>
          </p:nvSpPr>
          <p:spPr bwMode="auto">
            <a:xfrm>
              <a:off x="1420413" y="616857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4" name="矩形 42011"/>
            <p:cNvSpPr>
              <a:spLocks noChangeArrowheads="1"/>
            </p:cNvSpPr>
            <p:nvPr/>
          </p:nvSpPr>
          <p:spPr bwMode="auto">
            <a:xfrm>
              <a:off x="1420413" y="886383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5" name="矩形 42012"/>
            <p:cNvSpPr>
              <a:spLocks noChangeArrowheads="1"/>
            </p:cNvSpPr>
            <p:nvPr/>
          </p:nvSpPr>
          <p:spPr bwMode="auto">
            <a:xfrm>
              <a:off x="1420413" y="1155908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6" name="矩形 42013"/>
            <p:cNvSpPr>
              <a:spLocks noChangeArrowheads="1"/>
            </p:cNvSpPr>
            <p:nvPr/>
          </p:nvSpPr>
          <p:spPr bwMode="auto">
            <a:xfrm>
              <a:off x="1420413" y="1425433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7" name="矩形 42014"/>
            <p:cNvSpPr>
              <a:spLocks noChangeArrowheads="1"/>
            </p:cNvSpPr>
            <p:nvPr/>
          </p:nvSpPr>
          <p:spPr bwMode="auto">
            <a:xfrm>
              <a:off x="1420413" y="1694958"/>
              <a:ext cx="721417" cy="184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>
                  <a:solidFill>
                    <a:srgbClr val="407979"/>
                  </a:solidFill>
                  <a:cs typeface="Arial" pitchFamily="34" charset="0"/>
                  <a:sym typeface="Arial" pitchFamily="34" charset="0"/>
                </a:rPr>
                <a:t>06-01-2015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8" name="矩形 42015"/>
            <p:cNvSpPr>
              <a:spLocks noChangeArrowheads="1"/>
            </p:cNvSpPr>
            <p:nvPr/>
          </p:nvSpPr>
          <p:spPr bwMode="auto">
            <a:xfrm>
              <a:off x="2830219" y="874404"/>
              <a:ext cx="2022026" cy="18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http://aroungostar.com/nn.php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89" name="矩形 42016"/>
            <p:cNvSpPr>
              <a:spLocks noChangeArrowheads="1"/>
            </p:cNvSpPr>
            <p:nvPr/>
          </p:nvSpPr>
          <p:spPr bwMode="auto">
            <a:xfrm>
              <a:off x="2830219" y="1143929"/>
              <a:ext cx="1616859" cy="18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23AA"/>
                  </a:solidFill>
                  <a:cs typeface="Arial" pitchFamily="34" charset="0"/>
                  <a:sym typeface="Arial" pitchFamily="34" charset="0"/>
                </a:rPr>
                <a:t>http://ts-corp.org/nn.php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90" name="矩形 42017"/>
            <p:cNvSpPr>
              <a:spLocks noChangeArrowheads="1"/>
            </p:cNvSpPr>
            <p:nvPr/>
          </p:nvSpPr>
          <p:spPr bwMode="auto">
            <a:xfrm>
              <a:off x="2830219" y="1660295"/>
              <a:ext cx="2665340" cy="18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2CD6"/>
                  </a:solidFill>
                  <a:cs typeface="Arial" pitchFamily="34" charset="0"/>
                  <a:sym typeface="Arial" pitchFamily="34" charset="0"/>
                </a:rPr>
                <a:t>http://www.mondoskates.com.br/nn.php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sp>
          <p:nvSpPr>
            <p:cNvPr id="45091" name="矩形 42018"/>
            <p:cNvSpPr>
              <a:spLocks noChangeArrowheads="1"/>
            </p:cNvSpPr>
            <p:nvPr/>
          </p:nvSpPr>
          <p:spPr bwMode="auto">
            <a:xfrm>
              <a:off x="2830219" y="1419443"/>
              <a:ext cx="1777528" cy="18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http://sdbxhtjx.com/nn.php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  <p:pic>
          <p:nvPicPr>
            <p:cNvPr id="45092" name="图片 42019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501022" y="1055158"/>
              <a:ext cx="1727995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93" name="图片 42020" descr="image7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830298" y="1055160"/>
              <a:ext cx="1727996" cy="25402"/>
            </a:xfrm>
            <a:prstGeom prst="rect">
              <a:avLst/>
            </a:prstGeom>
            <a:noFill/>
            <a:ln>
              <a:noFill/>
            </a:ln>
            <a:effectLst>
              <a:outerShdw dist="20000" dir="5400000" algn="ctr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94" name="矩形 42021"/>
            <p:cNvSpPr>
              <a:spLocks noChangeArrowheads="1"/>
            </p:cNvSpPr>
            <p:nvPr/>
          </p:nvSpPr>
          <p:spPr bwMode="auto">
            <a:xfrm>
              <a:off x="2830219" y="619493"/>
              <a:ext cx="2013770" cy="18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200" u="sng">
                  <a:solidFill>
                    <a:srgbClr val="7B4FD6"/>
                  </a:solidFill>
                  <a:cs typeface="Arial" pitchFamily="34" charset="0"/>
                  <a:sym typeface="Arial" pitchFamily="34" charset="0"/>
                </a:rPr>
                <a:t>http://qenevecorp.com/nn.php</a:t>
              </a:r>
              <a:endParaRPr lang="en-US" altLang="zh-CN">
                <a:cs typeface="Arial" pitchFamily="34" charset="0"/>
                <a:sym typeface="Arial" pitchFamily="34" charset="0"/>
              </a:endParaRPr>
            </a:p>
          </p:txBody>
        </p:sp>
      </p:grpSp>
      <p:pic>
        <p:nvPicPr>
          <p:cNvPr id="40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矩形 45056"/>
          <p:cNvSpPr>
            <a:spLocks noChangeArrowheads="1"/>
          </p:cNvSpPr>
          <p:nvPr/>
        </p:nvSpPr>
        <p:spPr bwMode="auto">
          <a:xfrm>
            <a:off x="4485816" y="-18288"/>
            <a:ext cx="36131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Songti SC Regular" charset="0"/>
              </a:rPr>
              <a:t>ftpBrute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Kaiti SC Regular" charset="0"/>
              </a:rPr>
              <a:t>攻击部分代码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幼圆" pitchFamily="49" charset="-122"/>
              <a:ea typeface="幼圆" pitchFamily="49" charset="-122"/>
              <a:sym typeface="Helvetica" panose="020B0604020202020204" pitchFamily="34" charset="0"/>
            </a:endParaRPr>
          </a:p>
        </p:txBody>
      </p:sp>
      <p:grpSp>
        <p:nvGrpSpPr>
          <p:cNvPr id="46082" name="组合 45057"/>
          <p:cNvGrpSpPr/>
          <p:nvPr/>
        </p:nvGrpSpPr>
        <p:grpSpPr bwMode="auto">
          <a:xfrm>
            <a:off x="1900239" y="1471613"/>
            <a:ext cx="4033837" cy="4089400"/>
            <a:chOff x="0" y="-1"/>
            <a:chExt cx="4032851" cy="4089754"/>
          </a:xfrm>
        </p:grpSpPr>
        <p:pic>
          <p:nvPicPr>
            <p:cNvPr id="46083" name="图片 45058" descr="image2.jpe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01600"/>
              <a:ext cx="3728051" cy="3696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4" name="图片 45059" descr="image10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4032851" cy="4089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85" name="组合 45060"/>
          <p:cNvGrpSpPr/>
          <p:nvPr/>
        </p:nvGrpSpPr>
        <p:grpSpPr bwMode="auto">
          <a:xfrm>
            <a:off x="6167439" y="1471614"/>
            <a:ext cx="4073525" cy="4103687"/>
            <a:chOff x="-1" y="-1"/>
            <a:chExt cx="4073716" cy="4104154"/>
          </a:xfrm>
        </p:grpSpPr>
        <p:pic>
          <p:nvPicPr>
            <p:cNvPr id="46086" name="图片 45061" descr="image3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" b="5972"/>
            <a:stretch>
              <a:fillRect/>
            </a:stretch>
          </p:blipFill>
          <p:spPr bwMode="auto">
            <a:xfrm>
              <a:off x="152400" y="101600"/>
              <a:ext cx="3768914" cy="3710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087" name="图片 45062" descr="image1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-1"/>
              <a:ext cx="4073716" cy="410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55450" y="2643950"/>
            <a:ext cx="42386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12289"/>
          <p:cNvGrpSpPr/>
          <p:nvPr/>
        </p:nvGrpSpPr>
        <p:grpSpPr bwMode="auto">
          <a:xfrm>
            <a:off x="4189413" y="4431506"/>
            <a:ext cx="3770312" cy="1909762"/>
            <a:chOff x="0" y="0"/>
            <a:chExt cx="5936" cy="3007"/>
          </a:xfrm>
        </p:grpSpPr>
        <p:sp>
          <p:nvSpPr>
            <p:cNvPr id="4099" name="AutoShape 31"/>
            <p:cNvSpPr>
              <a:spLocks noChangeArrowheads="1"/>
            </p:cNvSpPr>
            <p:nvPr/>
          </p:nvSpPr>
          <p:spPr bwMode="auto">
            <a:xfrm>
              <a:off x="0" y="0"/>
              <a:ext cx="5936" cy="2705"/>
            </a:xfrm>
            <a:prstGeom prst="roundRect">
              <a:avLst>
                <a:gd name="adj" fmla="val 6616"/>
              </a:avLst>
            </a:prstGeom>
            <a:solidFill>
              <a:schemeClr val="tx1">
                <a:alpha val="25000"/>
              </a:schemeClr>
            </a:solidFill>
            <a:ln w="19050" cap="rnd">
              <a:solidFill>
                <a:srgbClr val="9E9E9E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" name="Text Box 40"/>
            <p:cNvSpPr txBox="1">
              <a:spLocks noChangeArrowheads="1"/>
            </p:cNvSpPr>
            <p:nvPr/>
          </p:nvSpPr>
          <p:spPr bwMode="auto">
            <a:xfrm>
              <a:off x="126" y="127"/>
              <a:ext cx="5667" cy="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000" dirty="0">
                  <a:solidFill>
                    <a:srgbClr val="9E9E9E"/>
                  </a:solidFill>
                  <a:latin typeface="幼圆" pitchFamily="49" charset="-122"/>
                  <a:ea typeface="幼圆" pitchFamily="49" charset="-122"/>
                </a:rPr>
                <a:t>.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据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CNCERT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监测，共有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6116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个境外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IP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地址承载了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93136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个针对我国境内网站的仿冒页面，仿冒页面数量较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2013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年增长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2.1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倍；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中国反钓鱼网站联盟在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2014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年全年共处理钓鱼网站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51198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个，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平均每月处理钓鱼网站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4266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个。</a:t>
              </a:r>
              <a:endParaRPr lang="zh-CN" altLang="en-US" sz="1600" dirty="0">
                <a:solidFill>
                  <a:schemeClr val="accent2">
                    <a:lumMod val="75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endParaRPr>
            </a:p>
            <a:p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101" name="标题 1"/>
          <p:cNvSpPr txBox="1">
            <a:spLocks noChangeArrowheads="1"/>
          </p:cNvSpPr>
          <p:nvPr/>
        </p:nvSpPr>
        <p:spPr bwMode="auto">
          <a:xfrm>
            <a:off x="2058352" y="-29014"/>
            <a:ext cx="72612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94" name="Line 16"/>
          <p:cNvSpPr>
            <a:spLocks noChangeShapeType="1"/>
          </p:cNvSpPr>
          <p:nvPr/>
        </p:nvSpPr>
        <p:spPr bwMode="auto">
          <a:xfrm flipH="1">
            <a:off x="5980113" y="2484439"/>
            <a:ext cx="0" cy="541337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5" name="Line 17"/>
          <p:cNvSpPr>
            <a:spLocks noChangeShapeType="1"/>
          </p:cNvSpPr>
          <p:nvPr/>
        </p:nvSpPr>
        <p:spPr bwMode="auto">
          <a:xfrm flipH="1">
            <a:off x="5043489" y="2273300"/>
            <a:ext cx="396875" cy="395288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Line 18"/>
          <p:cNvSpPr>
            <a:spLocks noChangeShapeType="1"/>
          </p:cNvSpPr>
          <p:nvPr/>
        </p:nvSpPr>
        <p:spPr bwMode="auto">
          <a:xfrm>
            <a:off x="6480176" y="2273300"/>
            <a:ext cx="396875" cy="395288"/>
          </a:xfrm>
          <a:prstGeom prst="line">
            <a:avLst/>
          </a:prstGeom>
          <a:noFill/>
          <a:ln w="38100" cap="rnd">
            <a:solidFill>
              <a:schemeClr val="bg1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297" name="组合 12296"/>
          <p:cNvGrpSpPr/>
          <p:nvPr/>
        </p:nvGrpSpPr>
        <p:grpSpPr bwMode="auto">
          <a:xfrm>
            <a:off x="5367338" y="3092450"/>
            <a:ext cx="1225550" cy="1225550"/>
            <a:chOff x="0" y="0"/>
            <a:chExt cx="1930" cy="1930"/>
          </a:xfrm>
        </p:grpSpPr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0" y="0"/>
              <a:ext cx="1930" cy="193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19050" cap="rnd">
              <a:solidFill>
                <a:schemeClr val="bg1"/>
              </a:solidFill>
              <a:prstDash val="sysDot"/>
              <a:round/>
            </a:ln>
          </p:spPr>
          <p:txBody>
            <a:bodyPr lIns="90170" tIns="46990" rIns="90170" bIns="46990"/>
            <a:lstStyle/>
            <a:p>
              <a:endParaRPr lang="zh-CN" altLang="en-US"/>
            </a:p>
          </p:txBody>
        </p:sp>
        <p:sp>
          <p:nvSpPr>
            <p:cNvPr id="4107" name="WordArt 26"/>
            <p:cNvSpPr>
              <a:spLocks noChangeArrowheads="1" noChangeShapeType="1" noTextEdit="1"/>
            </p:cNvSpPr>
            <p:nvPr/>
          </p:nvSpPr>
          <p:spPr bwMode="auto">
            <a:xfrm>
              <a:off x="170" y="793"/>
              <a:ext cx="1590" cy="34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pc="-45" dirty="0">
                  <a:solidFill>
                    <a:schemeClr val="bg2">
                      <a:lumMod val="10000"/>
                    </a:schemeClr>
                  </a:solidFill>
                  <a:effectLst>
                    <a:outerShdw dist="1796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幼圆" pitchFamily="49" charset="-122"/>
                  <a:ea typeface="幼圆" pitchFamily="49" charset="-122"/>
                </a:rPr>
                <a:t>仿冒钓鱼</a:t>
              </a:r>
            </a:p>
          </p:txBody>
        </p:sp>
      </p:grpSp>
      <p:grpSp>
        <p:nvGrpSpPr>
          <p:cNvPr id="12300" name="组合 12299"/>
          <p:cNvGrpSpPr/>
          <p:nvPr/>
        </p:nvGrpSpPr>
        <p:grpSpPr bwMode="auto">
          <a:xfrm>
            <a:off x="6734175" y="2516188"/>
            <a:ext cx="1225550" cy="1225550"/>
            <a:chOff x="0" y="0"/>
            <a:chExt cx="1930" cy="1930"/>
          </a:xfrm>
        </p:grpSpPr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0" y="0"/>
              <a:ext cx="1930" cy="1930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 w="19050" cap="rnd">
              <a:solidFill>
                <a:schemeClr val="bg1"/>
              </a:solidFill>
              <a:prstDash val="sysDot"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0" name="WordArt 27"/>
            <p:cNvSpPr>
              <a:spLocks noChangeArrowheads="1" noChangeShapeType="1" noTextEdit="1"/>
            </p:cNvSpPr>
            <p:nvPr/>
          </p:nvSpPr>
          <p:spPr bwMode="auto">
            <a:xfrm>
              <a:off x="233" y="850"/>
              <a:ext cx="1475" cy="36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48611"/>
                </a:avLst>
              </a:prstTxWarp>
            </a:bodyPr>
            <a:lstStyle/>
            <a:p>
              <a:pPr algn="ctr"/>
              <a:r>
                <a:rPr lang="zh-CN" altLang="en-US" spc="-45" dirty="0">
                  <a:solidFill>
                    <a:schemeClr val="bg2">
                      <a:lumMod val="10000"/>
                    </a:schemeClr>
                  </a:solidFill>
                  <a:effectLst>
                    <a:outerShdw dist="17961" dir="2700000" algn="ctr" rotWithShape="0">
                      <a:schemeClr val="tx1">
                        <a:alpha val="50000"/>
                      </a:schemeClr>
                    </a:outerShdw>
                  </a:effectLst>
                  <a:latin typeface="幼圆" pitchFamily="49" charset="-122"/>
                  <a:ea typeface="幼圆" pitchFamily="49" charset="-122"/>
                </a:rPr>
                <a:t>页面篡改</a:t>
              </a:r>
            </a:p>
          </p:txBody>
        </p:sp>
      </p:grpSp>
      <p:grpSp>
        <p:nvGrpSpPr>
          <p:cNvPr id="12303" name="组合 12302"/>
          <p:cNvGrpSpPr/>
          <p:nvPr/>
        </p:nvGrpSpPr>
        <p:grpSpPr bwMode="auto">
          <a:xfrm>
            <a:off x="5222875" y="1038225"/>
            <a:ext cx="1511300" cy="1512888"/>
            <a:chOff x="0" y="0"/>
            <a:chExt cx="2380" cy="2382"/>
          </a:xfrm>
        </p:grpSpPr>
        <p:grpSp>
          <p:nvGrpSpPr>
            <p:cNvPr id="4112" name="组合 12303"/>
            <p:cNvGrpSpPr/>
            <p:nvPr/>
          </p:nvGrpSpPr>
          <p:grpSpPr bwMode="auto">
            <a:xfrm>
              <a:off x="0" y="0"/>
              <a:ext cx="2380" cy="2382"/>
              <a:chOff x="0" y="0"/>
              <a:chExt cx="1631" cy="1632"/>
            </a:xfrm>
          </p:grpSpPr>
          <p:sp>
            <p:nvSpPr>
              <p:cNvPr id="4113" name="Oval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31" cy="1632"/>
              </a:xfrm>
              <a:prstGeom prst="ellipse">
                <a:avLst/>
              </a:prstGeom>
              <a:gradFill rotWithShape="1">
                <a:gsLst>
                  <a:gs pos="0">
                    <a:srgbClr val="FF6400"/>
                  </a:gs>
                  <a:gs pos="100000">
                    <a:srgbClr val="6025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4" name="Oval 22"/>
              <p:cNvSpPr>
                <a:spLocks noChangeArrowheads="1"/>
              </p:cNvSpPr>
              <p:nvPr/>
            </p:nvSpPr>
            <p:spPr bwMode="auto">
              <a:xfrm>
                <a:off x="334" y="278"/>
                <a:ext cx="310" cy="31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15" name="文本框 12306"/>
            <p:cNvSpPr txBox="1">
              <a:spLocks noChangeArrowheads="1"/>
            </p:cNvSpPr>
            <p:nvPr/>
          </p:nvSpPr>
          <p:spPr bwMode="auto">
            <a:xfrm>
              <a:off x="482" y="686"/>
              <a:ext cx="1389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</a:rPr>
                <a:t>主要安</a:t>
              </a:r>
              <a:endParaRPr lang="zh-CN" altLang="en-US" b="1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</a:endParaRPr>
            </a:p>
            <a:p>
              <a:r>
                <a:rPr lang="zh-CN" altLang="en-US" b="1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</a:rPr>
                <a:t>全问题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56504" y="2169096"/>
            <a:ext cx="1664723" cy="1613327"/>
            <a:chOff x="3944784" y="2502871"/>
            <a:chExt cx="1223010" cy="1224597"/>
          </a:xfrm>
        </p:grpSpPr>
        <p:grpSp>
          <p:nvGrpSpPr>
            <p:cNvPr id="4117" name="组合 12308"/>
            <p:cNvGrpSpPr/>
            <p:nvPr/>
          </p:nvGrpSpPr>
          <p:grpSpPr bwMode="auto">
            <a:xfrm>
              <a:off x="3944784" y="2502871"/>
              <a:ext cx="1223010" cy="1224597"/>
              <a:chOff x="0" y="0"/>
              <a:chExt cx="1631" cy="1632"/>
            </a:xfrm>
          </p:grpSpPr>
          <p:sp>
            <p:nvSpPr>
              <p:cNvPr id="4118" name="Oval 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631" cy="1632"/>
              </a:xfrm>
              <a:prstGeom prst="ellipse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B9B9B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119" name="Oval 4"/>
              <p:cNvSpPr>
                <a:spLocks noChangeArrowheads="1"/>
              </p:cNvSpPr>
              <p:nvPr/>
            </p:nvSpPr>
            <p:spPr bwMode="auto">
              <a:xfrm>
                <a:off x="334" y="278"/>
                <a:ext cx="310" cy="312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0000"/>
                    </a:scheme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120" name="文本框 12311"/>
            <p:cNvSpPr txBox="1">
              <a:spLocks noChangeArrowheads="1"/>
            </p:cNvSpPr>
            <p:nvPr/>
          </p:nvSpPr>
          <p:spPr bwMode="auto">
            <a:xfrm>
              <a:off x="4195234" y="2970111"/>
              <a:ext cx="814003" cy="28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</a:rPr>
                <a:t>植入后门</a:t>
              </a:r>
            </a:p>
          </p:txBody>
        </p:sp>
      </p:grpSp>
      <p:grpSp>
        <p:nvGrpSpPr>
          <p:cNvPr id="12313" name="组合 12312"/>
          <p:cNvGrpSpPr/>
          <p:nvPr/>
        </p:nvGrpSpPr>
        <p:grpSpPr bwMode="auto">
          <a:xfrm>
            <a:off x="8191500" y="2487613"/>
            <a:ext cx="2197100" cy="1255115"/>
            <a:chOff x="0" y="0"/>
            <a:chExt cx="3461" cy="1977"/>
          </a:xfrm>
        </p:grpSpPr>
        <p:sp>
          <p:nvSpPr>
            <p:cNvPr id="4122" name="AutoShape 31"/>
            <p:cNvSpPr>
              <a:spLocks noChangeArrowheads="1"/>
            </p:cNvSpPr>
            <p:nvPr/>
          </p:nvSpPr>
          <p:spPr bwMode="auto">
            <a:xfrm>
              <a:off x="0" y="0"/>
              <a:ext cx="3421" cy="1977"/>
            </a:xfrm>
            <a:prstGeom prst="roundRect">
              <a:avLst>
                <a:gd name="adj" fmla="val 6616"/>
              </a:avLst>
            </a:prstGeom>
            <a:solidFill>
              <a:schemeClr val="tx1">
                <a:alpha val="25000"/>
              </a:schemeClr>
            </a:solidFill>
            <a:ln w="19050" cap="rnd">
              <a:solidFill>
                <a:srgbClr val="9E9E9E"/>
              </a:solidFill>
              <a:prstDash val="sysDot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3" name="Text Box 40"/>
            <p:cNvSpPr txBox="1">
              <a:spLocks noChangeArrowheads="1"/>
            </p:cNvSpPr>
            <p:nvPr/>
          </p:nvSpPr>
          <p:spPr bwMode="auto">
            <a:xfrm>
              <a:off x="41" y="184"/>
              <a:ext cx="3420" cy="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400" dirty="0">
                  <a:solidFill>
                    <a:srgbClr val="9E9E9E"/>
                  </a:solidFill>
                  <a:latin typeface="Arial Black" pitchFamily="34" charset="0"/>
                  <a:sym typeface="Arial" pitchFamily="34" charset="0"/>
                </a:rPr>
                <a:t>.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据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CNCERT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监测，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境内被篡改网站</a:t>
              </a:r>
              <a:r>
                <a:rPr lang="en-US" altLang="zh-CN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36969</a:t>
              </a:r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个，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较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2013</a:t>
              </a:r>
              <a:r>
                <a:rPr lang="zh-CN" altLang="en-US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年大幅曾展</a:t>
              </a:r>
              <a:r>
                <a:rPr lang="en-US" altLang="zh-CN" sz="1400" dirty="0">
                  <a:solidFill>
                    <a:schemeClr val="bg2">
                      <a:lumMod val="10000"/>
                    </a:schemeClr>
                  </a:solidFill>
                  <a:latin typeface="幼圆" pitchFamily="49" charset="-122"/>
                  <a:ea typeface="幼圆" pitchFamily="49" charset="-122"/>
                  <a:sym typeface="Arial" pitchFamily="34" charset="0"/>
                </a:rPr>
                <a:t>53.8%</a:t>
              </a:r>
              <a:endParaRPr lang="en-US" altLang="zh-CN" sz="1400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endParaRPr>
            </a:p>
            <a:p>
              <a:endPara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12316" name="组合 12315"/>
          <p:cNvGrpSpPr/>
          <p:nvPr/>
        </p:nvGrpSpPr>
        <p:grpSpPr bwMode="auto">
          <a:xfrm>
            <a:off x="1489709" y="1935514"/>
            <a:ext cx="9158922" cy="2825135"/>
            <a:chOff x="0" y="0"/>
            <a:chExt cx="14443" cy="2903"/>
          </a:xfrm>
        </p:grpSpPr>
        <p:sp>
          <p:nvSpPr>
            <p:cNvPr id="4125" name="流程图: 过程 12316"/>
            <p:cNvSpPr>
              <a:spLocks noChangeArrowheads="1"/>
            </p:cNvSpPr>
            <p:nvPr/>
          </p:nvSpPr>
          <p:spPr bwMode="auto">
            <a:xfrm>
              <a:off x="0" y="0"/>
              <a:ext cx="14443" cy="2903"/>
            </a:xfrm>
            <a:prstGeom prst="flowChartProcess">
              <a:avLst/>
            </a:prstGeom>
            <a:solidFill>
              <a:schemeClr val="bg2">
                <a:alpha val="57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副标题 3"/>
            <p:cNvSpPr txBox="1">
              <a:spLocks noChangeArrowheads="1"/>
            </p:cNvSpPr>
            <p:nvPr/>
          </p:nvSpPr>
          <p:spPr bwMode="auto">
            <a:xfrm>
              <a:off x="998" y="699"/>
              <a:ext cx="12534" cy="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b="1" dirty="0">
                  <a:latin typeface="幼圆" pitchFamily="49" charset="-122"/>
                  <a:ea typeface="幼圆" pitchFamily="49" charset="-122"/>
                  <a:sym typeface="Arial" pitchFamily="34" charset="0"/>
                </a:rPr>
                <a:t>针对我国境内网站的仿冒钓鱼站点成倍增长，境外攻击、控制事件不断增加</a:t>
              </a:r>
              <a:endParaRPr lang="en-US" altLang="zh-CN" b="1" dirty="0">
                <a:latin typeface="幼圆" pitchFamily="49" charset="-122"/>
                <a:ea typeface="幼圆" pitchFamily="49" charset="-122"/>
                <a:sym typeface="Arial" pitchFamily="34" charset="0"/>
              </a:endParaRPr>
            </a:p>
            <a:p>
              <a:pPr>
                <a:spcBef>
                  <a:spcPct val="20000"/>
                </a:spcBef>
              </a:pPr>
              <a:r>
                <a:rPr lang="zh-CN" altLang="en-US" sz="3200" b="1" dirty="0">
                  <a:latin typeface="幼圆" pitchFamily="49" charset="-122"/>
                  <a:ea typeface="幼圆" pitchFamily="49" charset="-122"/>
                  <a:sym typeface="Arial" pitchFamily="34" charset="0"/>
                </a:rPr>
                <a:t>    中国网站安全问题形势依然严峻！！！</a:t>
              </a:r>
              <a:endParaRPr lang="en-US" altLang="zh-CN" sz="3200" b="1" dirty="0">
                <a:latin typeface="幼圆" pitchFamily="49" charset="-122"/>
                <a:ea typeface="幼圆" pitchFamily="49" charset="-122"/>
                <a:sym typeface="Arial" pitchFamily="34" charset="0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34" name="图片 13315" descr="logo猎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1001714"/>
            <a:ext cx="91440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 1"/>
          <p:cNvSpPr txBox="1">
            <a:spLocks noChangeArrowheads="1"/>
          </p:cNvSpPr>
          <p:nvPr/>
        </p:nvSpPr>
        <p:spPr bwMode="auto">
          <a:xfrm>
            <a:off x="2490787" y="-73152"/>
            <a:ext cx="726122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先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看一看中国安全情况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5124" name="图片 13315" descr="logo猎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6" dur="500" tmFilter="0, 0; .2, .5; .8, .5; 1, 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63" y="1149259"/>
            <a:ext cx="3717925" cy="5445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44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图片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16" y="1854575"/>
            <a:ext cx="3717925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07" y="442672"/>
            <a:ext cx="869950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99364">
            <a:off x="3243454" y="607036"/>
            <a:ext cx="9858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54" y="1165003"/>
            <a:ext cx="6477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图片 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176" y="1498758"/>
            <a:ext cx="836613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9" name="文本框 7178"/>
          <p:cNvSpPr txBox="1">
            <a:spLocks noChangeArrowheads="1"/>
          </p:cNvSpPr>
          <p:nvPr/>
        </p:nvSpPr>
        <p:spPr bwMode="auto">
          <a:xfrm>
            <a:off x="822740" y="435719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黑体" pitchFamily="49" charset="-122"/>
              </a:rPr>
              <a:t>先冷静下来想想</a:t>
            </a:r>
          </a:p>
        </p:txBody>
      </p:sp>
      <p:pic>
        <p:nvPicPr>
          <p:cNvPr id="31" name="图片 13315" descr="logo猎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83606" y="451859"/>
            <a:ext cx="4932953" cy="5731504"/>
            <a:chOff x="1663700" y="297822"/>
            <a:chExt cx="4932953" cy="5731504"/>
          </a:xfrm>
        </p:grpSpPr>
        <p:pic>
          <p:nvPicPr>
            <p:cNvPr id="7174" name="图片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7938" y="2513014"/>
              <a:ext cx="944562" cy="1063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图片 1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05060">
              <a:off x="1797051" y="2947989"/>
              <a:ext cx="581025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6" name="图片 1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7127">
              <a:off x="2441576" y="2044701"/>
              <a:ext cx="841375" cy="84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图片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700" y="5226051"/>
              <a:ext cx="712788" cy="803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图片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703" y="297822"/>
              <a:ext cx="869950" cy="1058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图片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00636">
              <a:off x="4572597" y="332094"/>
              <a:ext cx="985837" cy="996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318" y="1012003"/>
              <a:ext cx="647700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图片 1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290" y="1330029"/>
              <a:ext cx="836613" cy="1136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4299682" y="-13088"/>
            <a:ext cx="2901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What the </a:t>
            </a:r>
            <a:r>
              <a:rPr lang="en-US" altLang="zh-CN" sz="2800" b="1" dirty="0" err="1" smtClean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fu</a:t>
            </a:r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*k?!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139512" y="569063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lvl="0" algn="ctr" defTabSz="9779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kern="1200" dirty="0" smtClean="0">
                <a:latin typeface="幼圆" pitchFamily="49" charset="-122"/>
                <a:ea typeface="幼圆" pitchFamily="49" charset="-122"/>
              </a:rPr>
              <a:t>赶紧应急，黑客来了</a:t>
            </a:r>
            <a:endParaRPr lang="zh-CN" sz="2200" kern="1200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rot="1800000">
            <a:off x="8625070" y="1602091"/>
            <a:ext cx="390632" cy="496042"/>
          </a:xfrm>
          <a:custGeom>
            <a:avLst/>
            <a:gdLst>
              <a:gd name="connsiteX0" fmla="*/ 0 w 390632"/>
              <a:gd name="connsiteY0" fmla="*/ 99208 h 496042"/>
              <a:gd name="connsiteX1" fmla="*/ 195316 w 390632"/>
              <a:gd name="connsiteY1" fmla="*/ 99208 h 496042"/>
              <a:gd name="connsiteX2" fmla="*/ 195316 w 390632"/>
              <a:gd name="connsiteY2" fmla="*/ 0 h 496042"/>
              <a:gd name="connsiteX3" fmla="*/ 390632 w 390632"/>
              <a:gd name="connsiteY3" fmla="*/ 248021 h 496042"/>
              <a:gd name="connsiteX4" fmla="*/ 195316 w 390632"/>
              <a:gd name="connsiteY4" fmla="*/ 496042 h 496042"/>
              <a:gd name="connsiteX5" fmla="*/ 195316 w 390632"/>
              <a:gd name="connsiteY5" fmla="*/ 396834 h 496042"/>
              <a:gd name="connsiteX6" fmla="*/ 0 w 390632"/>
              <a:gd name="connsiteY6" fmla="*/ 396834 h 496042"/>
              <a:gd name="connsiteX7" fmla="*/ 0 w 390632"/>
              <a:gd name="connsiteY7" fmla="*/ 99208 h 4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632" h="496042">
                <a:moveTo>
                  <a:pt x="0" y="99208"/>
                </a:moveTo>
                <a:lnTo>
                  <a:pt x="195316" y="99208"/>
                </a:lnTo>
                <a:lnTo>
                  <a:pt x="195316" y="0"/>
                </a:lnTo>
                <a:lnTo>
                  <a:pt x="390632" y="248021"/>
                </a:lnTo>
                <a:lnTo>
                  <a:pt x="195316" y="496042"/>
                </a:lnTo>
                <a:lnTo>
                  <a:pt x="195316" y="396834"/>
                </a:lnTo>
                <a:lnTo>
                  <a:pt x="0" y="396834"/>
                </a:lnTo>
                <a:lnTo>
                  <a:pt x="0" y="9920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0" tIns="99208" rIns="117189" bIns="9920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1" name="任意多边形 10"/>
          <p:cNvSpPr/>
          <p:nvPr/>
        </p:nvSpPr>
        <p:spPr>
          <a:xfrm>
            <a:off x="9050655" y="1672462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dirty="0">
                <a:latin typeface="幼圆" pitchFamily="49" charset="-122"/>
                <a:ea typeface="幼圆" pitchFamily="49" charset="-122"/>
              </a:rPr>
              <a:t>我</a:t>
            </a:r>
            <a:r>
              <a:rPr lang="zh-CN" sz="2200" b="1" dirty="0" smtClean="0">
                <a:latin typeface="幼圆" pitchFamily="49" charset="-122"/>
                <a:ea typeface="幼圆" pitchFamily="49" charset="-122"/>
              </a:rPr>
              <a:t>被</a:t>
            </a:r>
            <a:r>
              <a:rPr lang="en-US" altLang="zh-CN" sz="2200" b="1" dirty="0" smtClean="0">
                <a:latin typeface="幼圆" pitchFamily="49" charset="-122"/>
                <a:ea typeface="幼圆" pitchFamily="49" charset="-122"/>
              </a:rPr>
              <a:t> </a:t>
            </a:r>
            <a:r>
              <a:rPr lang="zh-CN" sz="2200" b="1" dirty="0" smtClean="0">
                <a:latin typeface="幼圆" pitchFamily="49" charset="-122"/>
                <a:ea typeface="幼圆" pitchFamily="49" charset="-122"/>
              </a:rPr>
              <a:t>攻击</a:t>
            </a:r>
            <a:r>
              <a:rPr lang="zh-CN" sz="2200" b="1" dirty="0">
                <a:latin typeface="幼圆" pitchFamily="49" charset="-122"/>
                <a:ea typeface="幼圆" pitchFamily="49" charset="-122"/>
              </a:rPr>
              <a:t>了</a:t>
            </a:r>
            <a:endParaRPr lang="zh-CN" sz="22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rot="5400000">
            <a:off x="9590216" y="3251661"/>
            <a:ext cx="390632" cy="496042"/>
          </a:xfrm>
          <a:custGeom>
            <a:avLst/>
            <a:gdLst>
              <a:gd name="connsiteX0" fmla="*/ 0 w 390632"/>
              <a:gd name="connsiteY0" fmla="*/ 99208 h 496042"/>
              <a:gd name="connsiteX1" fmla="*/ 195316 w 390632"/>
              <a:gd name="connsiteY1" fmla="*/ 99208 h 496042"/>
              <a:gd name="connsiteX2" fmla="*/ 195316 w 390632"/>
              <a:gd name="connsiteY2" fmla="*/ 0 h 496042"/>
              <a:gd name="connsiteX3" fmla="*/ 390632 w 390632"/>
              <a:gd name="connsiteY3" fmla="*/ 248021 h 496042"/>
              <a:gd name="connsiteX4" fmla="*/ 195316 w 390632"/>
              <a:gd name="connsiteY4" fmla="*/ 496042 h 496042"/>
              <a:gd name="connsiteX5" fmla="*/ 195316 w 390632"/>
              <a:gd name="connsiteY5" fmla="*/ 396834 h 496042"/>
              <a:gd name="connsiteX6" fmla="*/ 0 w 390632"/>
              <a:gd name="connsiteY6" fmla="*/ 396834 h 496042"/>
              <a:gd name="connsiteX7" fmla="*/ 0 w 390632"/>
              <a:gd name="connsiteY7" fmla="*/ 99208 h 4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632" h="496042">
                <a:moveTo>
                  <a:pt x="0" y="99208"/>
                </a:moveTo>
                <a:lnTo>
                  <a:pt x="195316" y="99208"/>
                </a:lnTo>
                <a:lnTo>
                  <a:pt x="195316" y="0"/>
                </a:lnTo>
                <a:lnTo>
                  <a:pt x="390632" y="248021"/>
                </a:lnTo>
                <a:lnTo>
                  <a:pt x="195316" y="496042"/>
                </a:lnTo>
                <a:lnTo>
                  <a:pt x="195316" y="396834"/>
                </a:lnTo>
                <a:lnTo>
                  <a:pt x="0" y="396834"/>
                </a:lnTo>
                <a:lnTo>
                  <a:pt x="0" y="9920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0" tIns="99208" rIns="117190" bIns="9920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3" name="任意多边形 12"/>
          <p:cNvSpPr/>
          <p:nvPr/>
        </p:nvSpPr>
        <p:spPr>
          <a:xfrm>
            <a:off x="9050655" y="3879259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dirty="0">
                <a:latin typeface="幼圆" pitchFamily="49" charset="-122"/>
                <a:ea typeface="幼圆" pitchFamily="49" charset="-122"/>
              </a:rPr>
              <a:t>换</a:t>
            </a:r>
            <a:r>
              <a:rPr lang="zh-CN" sz="2200" b="1" dirty="0" smtClean="0">
                <a:latin typeface="幼圆" pitchFamily="49" charset="-122"/>
                <a:ea typeface="幼圆" pitchFamily="49" charset="-122"/>
              </a:rPr>
              <a:t>个</a:t>
            </a:r>
            <a:r>
              <a:rPr lang="en-US" altLang="zh-CN" sz="2200" b="1" dirty="0" smtClean="0">
                <a:latin typeface="幼圆" pitchFamily="49" charset="-122"/>
                <a:ea typeface="幼圆" pitchFamily="49" charset="-122"/>
              </a:rPr>
              <a:t>  </a:t>
            </a:r>
            <a:r>
              <a:rPr lang="zh-CN" sz="2200" b="1" dirty="0" smtClean="0">
                <a:latin typeface="幼圆" pitchFamily="49" charset="-122"/>
                <a:ea typeface="幼圆" pitchFamily="49" charset="-122"/>
              </a:rPr>
              <a:t>角度</a:t>
            </a:r>
            <a:r>
              <a:rPr lang="zh-CN" sz="2200" b="1" dirty="0">
                <a:latin typeface="幼圆" pitchFamily="49" charset="-122"/>
                <a:ea typeface="幼圆" pitchFamily="49" charset="-122"/>
              </a:rPr>
              <a:t>？</a:t>
            </a:r>
            <a:endParaRPr lang="zh-CN" sz="22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 rot="19800000">
            <a:off x="8644219" y="4912286"/>
            <a:ext cx="390633" cy="496043"/>
          </a:xfrm>
          <a:custGeom>
            <a:avLst/>
            <a:gdLst>
              <a:gd name="connsiteX0" fmla="*/ 0 w 390632"/>
              <a:gd name="connsiteY0" fmla="*/ 99208 h 496042"/>
              <a:gd name="connsiteX1" fmla="*/ 195316 w 390632"/>
              <a:gd name="connsiteY1" fmla="*/ 99208 h 496042"/>
              <a:gd name="connsiteX2" fmla="*/ 195316 w 390632"/>
              <a:gd name="connsiteY2" fmla="*/ 0 h 496042"/>
              <a:gd name="connsiteX3" fmla="*/ 390632 w 390632"/>
              <a:gd name="connsiteY3" fmla="*/ 248021 h 496042"/>
              <a:gd name="connsiteX4" fmla="*/ 195316 w 390632"/>
              <a:gd name="connsiteY4" fmla="*/ 496042 h 496042"/>
              <a:gd name="connsiteX5" fmla="*/ 195316 w 390632"/>
              <a:gd name="connsiteY5" fmla="*/ 396834 h 496042"/>
              <a:gd name="connsiteX6" fmla="*/ 0 w 390632"/>
              <a:gd name="connsiteY6" fmla="*/ 396834 h 496042"/>
              <a:gd name="connsiteX7" fmla="*/ 0 w 390632"/>
              <a:gd name="connsiteY7" fmla="*/ 99208 h 4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632" h="496042">
                <a:moveTo>
                  <a:pt x="390632" y="396834"/>
                </a:moveTo>
                <a:lnTo>
                  <a:pt x="195316" y="396834"/>
                </a:lnTo>
                <a:lnTo>
                  <a:pt x="195316" y="496042"/>
                </a:lnTo>
                <a:lnTo>
                  <a:pt x="0" y="248021"/>
                </a:lnTo>
                <a:lnTo>
                  <a:pt x="195316" y="0"/>
                </a:lnTo>
                <a:lnTo>
                  <a:pt x="195316" y="99208"/>
                </a:lnTo>
                <a:lnTo>
                  <a:pt x="390632" y="99208"/>
                </a:lnTo>
                <a:lnTo>
                  <a:pt x="390632" y="396834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17189" tIns="99209" rIns="1" bIns="9920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5" name="任意多边形 14"/>
          <p:cNvSpPr/>
          <p:nvPr/>
        </p:nvSpPr>
        <p:spPr>
          <a:xfrm>
            <a:off x="7139512" y="4982658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dirty="0">
                <a:latin typeface="幼圆" pitchFamily="49" charset="-122"/>
                <a:ea typeface="幼圆" pitchFamily="49" charset="-122"/>
              </a:rPr>
              <a:t>把某员工炒了，报复性？</a:t>
            </a:r>
            <a:endParaRPr lang="zh-CN" sz="22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rot="1800000">
            <a:off x="6733076" y="4923342"/>
            <a:ext cx="390633" cy="496043"/>
          </a:xfrm>
          <a:custGeom>
            <a:avLst/>
            <a:gdLst>
              <a:gd name="connsiteX0" fmla="*/ 0 w 390632"/>
              <a:gd name="connsiteY0" fmla="*/ 99208 h 496042"/>
              <a:gd name="connsiteX1" fmla="*/ 195316 w 390632"/>
              <a:gd name="connsiteY1" fmla="*/ 99208 h 496042"/>
              <a:gd name="connsiteX2" fmla="*/ 195316 w 390632"/>
              <a:gd name="connsiteY2" fmla="*/ 0 h 496042"/>
              <a:gd name="connsiteX3" fmla="*/ 390632 w 390632"/>
              <a:gd name="connsiteY3" fmla="*/ 248021 h 496042"/>
              <a:gd name="connsiteX4" fmla="*/ 195316 w 390632"/>
              <a:gd name="connsiteY4" fmla="*/ 496042 h 496042"/>
              <a:gd name="connsiteX5" fmla="*/ 195316 w 390632"/>
              <a:gd name="connsiteY5" fmla="*/ 396834 h 496042"/>
              <a:gd name="connsiteX6" fmla="*/ 0 w 390632"/>
              <a:gd name="connsiteY6" fmla="*/ 396834 h 496042"/>
              <a:gd name="connsiteX7" fmla="*/ 0 w 390632"/>
              <a:gd name="connsiteY7" fmla="*/ 99208 h 4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632" h="496042">
                <a:moveTo>
                  <a:pt x="390632" y="396834"/>
                </a:moveTo>
                <a:lnTo>
                  <a:pt x="195316" y="396834"/>
                </a:lnTo>
                <a:lnTo>
                  <a:pt x="195316" y="496042"/>
                </a:lnTo>
                <a:lnTo>
                  <a:pt x="0" y="248021"/>
                </a:lnTo>
                <a:lnTo>
                  <a:pt x="195316" y="0"/>
                </a:lnTo>
                <a:lnTo>
                  <a:pt x="195316" y="99208"/>
                </a:lnTo>
                <a:lnTo>
                  <a:pt x="390632" y="99208"/>
                </a:lnTo>
                <a:lnTo>
                  <a:pt x="390632" y="396834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117190" tIns="99209" rIns="0" bIns="9920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 dirty="0"/>
          </a:p>
        </p:txBody>
      </p:sp>
      <p:sp>
        <p:nvSpPr>
          <p:cNvPr id="17" name="任意多边形 16"/>
          <p:cNvSpPr/>
          <p:nvPr/>
        </p:nvSpPr>
        <p:spPr>
          <a:xfrm>
            <a:off x="5228369" y="3879259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dirty="0">
                <a:latin typeface="幼圆" pitchFamily="49" charset="-122"/>
                <a:ea typeface="幼圆" pitchFamily="49" charset="-122"/>
              </a:rPr>
              <a:t>员工错误操作？</a:t>
            </a:r>
            <a:endParaRPr lang="zh-CN" sz="22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 rot="16200000">
            <a:off x="5767930" y="3273772"/>
            <a:ext cx="390632" cy="496042"/>
          </a:xfrm>
          <a:custGeom>
            <a:avLst/>
            <a:gdLst>
              <a:gd name="connsiteX0" fmla="*/ 0 w 390632"/>
              <a:gd name="connsiteY0" fmla="*/ 99208 h 496042"/>
              <a:gd name="connsiteX1" fmla="*/ 195316 w 390632"/>
              <a:gd name="connsiteY1" fmla="*/ 99208 h 496042"/>
              <a:gd name="connsiteX2" fmla="*/ 195316 w 390632"/>
              <a:gd name="connsiteY2" fmla="*/ 0 h 496042"/>
              <a:gd name="connsiteX3" fmla="*/ 390632 w 390632"/>
              <a:gd name="connsiteY3" fmla="*/ 248021 h 496042"/>
              <a:gd name="connsiteX4" fmla="*/ 195316 w 390632"/>
              <a:gd name="connsiteY4" fmla="*/ 496042 h 496042"/>
              <a:gd name="connsiteX5" fmla="*/ 195316 w 390632"/>
              <a:gd name="connsiteY5" fmla="*/ 396834 h 496042"/>
              <a:gd name="connsiteX6" fmla="*/ 0 w 390632"/>
              <a:gd name="connsiteY6" fmla="*/ 396834 h 496042"/>
              <a:gd name="connsiteX7" fmla="*/ 0 w 390632"/>
              <a:gd name="connsiteY7" fmla="*/ 99208 h 49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0632" h="496042">
                <a:moveTo>
                  <a:pt x="0" y="99208"/>
                </a:moveTo>
                <a:lnTo>
                  <a:pt x="195316" y="99208"/>
                </a:lnTo>
                <a:lnTo>
                  <a:pt x="195316" y="0"/>
                </a:lnTo>
                <a:lnTo>
                  <a:pt x="390632" y="248021"/>
                </a:lnTo>
                <a:lnTo>
                  <a:pt x="195316" y="496042"/>
                </a:lnTo>
                <a:lnTo>
                  <a:pt x="195316" y="396834"/>
                </a:lnTo>
                <a:lnTo>
                  <a:pt x="0" y="396834"/>
                </a:lnTo>
                <a:lnTo>
                  <a:pt x="0" y="9920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0" tIns="99208" rIns="117190" bIns="9920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9" name="任意多边形 18"/>
          <p:cNvSpPr/>
          <p:nvPr/>
        </p:nvSpPr>
        <p:spPr>
          <a:xfrm>
            <a:off x="5228369" y="1672462"/>
            <a:ext cx="1469755" cy="1469755"/>
          </a:xfrm>
          <a:custGeom>
            <a:avLst/>
            <a:gdLst>
              <a:gd name="connsiteX0" fmla="*/ 0 w 1469755"/>
              <a:gd name="connsiteY0" fmla="*/ 734878 h 1469755"/>
              <a:gd name="connsiteX1" fmla="*/ 734878 w 1469755"/>
              <a:gd name="connsiteY1" fmla="*/ 0 h 1469755"/>
              <a:gd name="connsiteX2" fmla="*/ 1469756 w 1469755"/>
              <a:gd name="connsiteY2" fmla="*/ 734878 h 1469755"/>
              <a:gd name="connsiteX3" fmla="*/ 734878 w 1469755"/>
              <a:gd name="connsiteY3" fmla="*/ 1469756 h 1469755"/>
              <a:gd name="connsiteX4" fmla="*/ 0 w 1469755"/>
              <a:gd name="connsiteY4" fmla="*/ 734878 h 146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755" h="1469755">
                <a:moveTo>
                  <a:pt x="0" y="734878"/>
                </a:moveTo>
                <a:cubicBezTo>
                  <a:pt x="0" y="329016"/>
                  <a:pt x="329016" y="0"/>
                  <a:pt x="734878" y="0"/>
                </a:cubicBezTo>
                <a:cubicBezTo>
                  <a:pt x="1140740" y="0"/>
                  <a:pt x="1469756" y="329016"/>
                  <a:pt x="1469756" y="734878"/>
                </a:cubicBezTo>
                <a:cubicBezTo>
                  <a:pt x="1469756" y="1140740"/>
                  <a:pt x="1140740" y="1469756"/>
                  <a:pt x="734878" y="1469756"/>
                </a:cubicBezTo>
                <a:cubicBezTo>
                  <a:pt x="329016" y="1469756"/>
                  <a:pt x="0" y="1140740"/>
                  <a:pt x="0" y="734878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0" vert="horz" wrap="square" lIns="243181" tIns="243181" rIns="243181" bIns="243181" numCol="1" spcCol="1270" anchor="ctr" anchorCtr="0">
            <a:noAutofit/>
          </a:bodyPr>
          <a:lstStyle/>
          <a:p>
            <a:pPr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sz="2200" b="1" dirty="0">
                <a:latin typeface="幼圆" pitchFamily="49" charset="-122"/>
                <a:ea typeface="幼圆" pitchFamily="49" charset="-122"/>
              </a:rPr>
              <a:t>运维跟安全没协调好？</a:t>
            </a:r>
            <a:endParaRPr lang="zh-CN" sz="2200" b="1" dirty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24700" y="2538904"/>
            <a:ext cx="1684963" cy="1684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5"/>
          <p:cNvSpPr>
            <a:spLocks noChangeArrowheads="1"/>
          </p:cNvSpPr>
          <p:nvPr/>
        </p:nvSpPr>
        <p:spPr bwMode="auto">
          <a:xfrm>
            <a:off x="3596481" y="-45720"/>
            <a:ext cx="51847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幼圆" pitchFamily="49" charset="-122"/>
                <a:ea typeface="幼圆" pitchFamily="49" charset="-122"/>
              </a:rPr>
              <a:t>聊一聊下面的问题</a:t>
            </a:r>
          </a:p>
        </p:txBody>
      </p:sp>
      <p:sp>
        <p:nvSpPr>
          <p:cNvPr id="8195" name="AutoShape 2" descr="http://twebmail.mail.163.com/js4/read/readdata.jsp?sid=IBnyKKnbhzOstEcRkVbbwZwavNAqKHeT&amp;mid=466:xtbB0gJHy00vMgZjDgABsm&amp;part=2&amp;mode=inline&amp;l=read&amp;action=open_attach"/>
          <p:cNvSpPr>
            <a:spLocks noChangeAspect="1" noChangeArrowheads="1"/>
          </p:cNvSpPr>
          <p:nvPr/>
        </p:nvSpPr>
        <p:spPr bwMode="auto">
          <a:xfrm>
            <a:off x="1587500" y="-134938"/>
            <a:ext cx="3048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AutoShape 4" descr="http://twebmail.mail.163.com/js4/read/readdata.jsp?sid=IBnyKKnbhzOstEcRkVbbwZwavNAqKHeT&amp;mid=466:xtbB0gJHy00vMgZjDgABsm&amp;part=2&amp;mode=inline&amp;l=read&amp;action=open_attach"/>
          <p:cNvSpPr>
            <a:spLocks noChangeAspect="1" noChangeArrowheads="1"/>
          </p:cNvSpPr>
          <p:nvPr/>
        </p:nvSpPr>
        <p:spPr bwMode="auto">
          <a:xfrm>
            <a:off x="1739900" y="158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矩形 10"/>
          <p:cNvSpPr>
            <a:spLocks noChangeArrowheads="1"/>
          </p:cNvSpPr>
          <p:nvPr/>
        </p:nvSpPr>
        <p:spPr bwMode="auto">
          <a:xfrm>
            <a:off x="1892301" y="3078164"/>
            <a:ext cx="3089275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endParaRPr lang="zh-CN" altLang="en-US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正在遭受来自哪里的攻击？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当前正在遭受何种类型攻击？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当前攻击的时间及持续时间有多长？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黑客正在使用什么手段开展攻击？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一系列安全事件，造成什么样的影响？</a:t>
            </a:r>
            <a:br>
              <a:rPr lang="zh-CN" altLang="en-US" dirty="0">
                <a:solidFill>
                  <a:srgbClr val="08CFEE"/>
                </a:solidFill>
                <a:latin typeface="微软雅黑" pitchFamily="34" charset="-122"/>
                <a:ea typeface="微软雅黑" pitchFamily="34" charset="-122"/>
                <a:sym typeface="Arial" pitchFamily="34" charset="0"/>
              </a:rPr>
            </a:b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cxnSp>
        <p:nvCxnSpPr>
          <p:cNvPr id="8198" name="直接箭头连接符 8197"/>
          <p:cNvCxnSpPr>
            <a:cxnSpLocks noChangeShapeType="1"/>
          </p:cNvCxnSpPr>
          <p:nvPr/>
        </p:nvCxnSpPr>
        <p:spPr bwMode="auto">
          <a:xfrm>
            <a:off x="2105026" y="3076575"/>
            <a:ext cx="8120063" cy="0"/>
          </a:xfrm>
          <a:prstGeom prst="straightConnector1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99" name="直接连接符 20"/>
          <p:cNvCxnSpPr>
            <a:cxnSpLocks noChangeShapeType="1"/>
          </p:cNvCxnSpPr>
          <p:nvPr/>
        </p:nvCxnSpPr>
        <p:spPr bwMode="auto">
          <a:xfrm flipV="1">
            <a:off x="4786313" y="2092325"/>
            <a:ext cx="0" cy="1771650"/>
          </a:xfrm>
          <a:prstGeom prst="line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直接连接符 21"/>
          <p:cNvCxnSpPr>
            <a:cxnSpLocks noChangeShapeType="1"/>
          </p:cNvCxnSpPr>
          <p:nvPr/>
        </p:nvCxnSpPr>
        <p:spPr bwMode="auto">
          <a:xfrm flipV="1">
            <a:off x="7583488" y="2125663"/>
            <a:ext cx="0" cy="1771650"/>
          </a:xfrm>
          <a:prstGeom prst="line">
            <a:avLst/>
          </a:prstGeom>
          <a:noFill/>
          <a:ln w="28575">
            <a:solidFill>
              <a:schemeClr val="bg2">
                <a:lumMod val="10000"/>
              </a:schemeClr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201" name="图片 16" descr="200311140690_476398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1327151"/>
            <a:ext cx="26479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 32" descr="013000001906391217789903461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4" y="1268413"/>
            <a:ext cx="2555875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图片 34" descr="2009121002070386458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1268413"/>
            <a:ext cx="2643188" cy="164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4" name="Picture 2" descr="http://www.hao-net.com/ikebukuro/blog/%E7%B2%89%E7%AC%9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11100E"/>
              </a:clrFrom>
              <a:clrTo>
                <a:srgbClr val="11100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5" b="3676"/>
          <a:stretch>
            <a:fillRect/>
          </a:stretch>
        </p:blipFill>
        <p:spPr bwMode="auto">
          <a:xfrm>
            <a:off x="7902576" y="3814763"/>
            <a:ext cx="2220913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5" name="矩形 10"/>
          <p:cNvSpPr>
            <a:spLocks noChangeArrowheads="1"/>
          </p:cNvSpPr>
          <p:nvPr/>
        </p:nvSpPr>
        <p:spPr bwMode="auto">
          <a:xfrm>
            <a:off x="5173663" y="2943225"/>
            <a:ext cx="3090862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endParaRPr lang="zh-CN" altLang="en-US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6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黑客是个人？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lnSpc>
                <a:spcPct val="16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还是极端组织？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lnSpc>
                <a:spcPct val="16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攻击背景是什么？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8206" name="矩形 10"/>
          <p:cNvSpPr>
            <a:spLocks noChangeArrowheads="1"/>
          </p:cNvSpPr>
          <p:nvPr/>
        </p:nvSpPr>
        <p:spPr bwMode="auto">
          <a:xfrm>
            <a:off x="7764464" y="2943225"/>
            <a:ext cx="2359025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Wingdings" pitchFamily="2" charset="2"/>
              <a:buNone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60000"/>
              </a:lnSpc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幼圆" pitchFamily="49" charset="-122"/>
                <a:ea typeface="幼圆" pitchFamily="49" charset="-122"/>
                <a:sym typeface="Arial" pitchFamily="34" charset="0"/>
              </a:rPr>
              <a:t>是否能在大数据环境下追溯到攻击源头？</a:t>
            </a:r>
            <a:endParaRPr lang="zh-CN" altLang="en-US" dirty="0">
              <a:solidFill>
                <a:schemeClr val="bg2">
                  <a:lumMod val="10000"/>
                </a:schemeClr>
              </a:solidFill>
              <a:latin typeface="幼圆" pitchFamily="49" charset="-122"/>
              <a:ea typeface="幼圆" pitchFamily="49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  <a:p>
            <a:pPr>
              <a:buFont typeface="Wingdings" pitchFamily="2" charset="2"/>
              <a:buChar char="n"/>
            </a:pPr>
            <a:endParaRPr lang="zh-CN" altLang="en-US" dirty="0">
              <a:solidFill>
                <a:srgbClr val="08CFE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pic>
        <p:nvPicPr>
          <p:cNvPr id="16" name="图片 13315" descr="logo猎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bldLvl="0"/>
      <p:bldP spid="8205" grpId="0" bldLvl="0"/>
      <p:bldP spid="8206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33779" y="3608462"/>
            <a:ext cx="3638335" cy="3250246"/>
          </a:xfrm>
          <a:prstGeom prst="rect">
            <a:avLst/>
          </a:prstGeom>
        </p:spPr>
      </p:pic>
      <p:sp>
        <p:nvSpPr>
          <p:cNvPr id="103" name="Shape 103"/>
          <p:cNvSpPr/>
          <p:nvPr/>
        </p:nvSpPr>
        <p:spPr>
          <a:xfrm>
            <a:off x="1524001" y="1131888"/>
            <a:ext cx="68263" cy="323850"/>
          </a:xfrm>
          <a:prstGeom prst="rect">
            <a:avLst/>
          </a:prstGeom>
          <a:solidFill>
            <a:srgbClr val="D92737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 sz="1350" noProof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9" name="Group 124"/>
          <p:cNvGrpSpPr/>
          <p:nvPr/>
        </p:nvGrpSpPr>
        <p:grpSpPr bwMode="auto">
          <a:xfrm>
            <a:off x="2035175" y="1966914"/>
            <a:ext cx="8085138" cy="3125787"/>
            <a:chOff x="0" y="0"/>
            <a:chExt cx="10780714" cy="4167188"/>
          </a:xfrm>
        </p:grpSpPr>
        <p:pic>
          <p:nvPicPr>
            <p:cNvPr id="9220" name="image3.png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780715" cy="4167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image4.png" descr="C:\Users\Administrator\Desktop\z.png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737" y="2039395"/>
              <a:ext cx="929841" cy="938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2" name="image5.png" descr="F:\电子书\设计类\20150723014616535_easyicon_net_24.png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33" y="2241441"/>
              <a:ext cx="237673" cy="239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image5.png" descr="F:\电子书\设计类\20150723014616535_easyicon_net_24.png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968" y="3253773"/>
              <a:ext cx="287713" cy="290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image6.png" descr="F:\电子书\设计类\20150723014934373_easyicon_net_24.pn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816" y="1692130"/>
              <a:ext cx="273118" cy="2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image6.png" descr="F:\电子书\设计类\20150723014934373_easyicon_net_24.pn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6286" y="1673188"/>
              <a:ext cx="273118" cy="277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image7.png" descr="F:\电子书\设计类\20150723015240851_easyicon_net_128.png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694" y="1873129"/>
              <a:ext cx="383615" cy="387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image8.png" descr="F:\电子书\设计类\20150723015409566_easyicon_net_128.png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727" y="1170179"/>
              <a:ext cx="996556" cy="1006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image9.png" descr="F:\电子书\设计类\20150723015610305_easyicon_net_128.png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9760" y="1224900"/>
              <a:ext cx="823515" cy="831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image10.png" descr="F:\电子书\设计类\20150723015806725_easyicon_net_128.png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45" y="2146732"/>
              <a:ext cx="679662" cy="686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image11.png" descr="F:\电子书\设计类\20150723015933961_easyicon_net_24.png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297" y="997599"/>
              <a:ext cx="400291" cy="40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1" name="image6.png" descr="F:\电子书\设计类\20150723014934373_easyicon_net_24.png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814" y="587192"/>
              <a:ext cx="273118" cy="2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image12.png" descr="F:\电子书\设计类\20150723020054869_easyicon_net_24.png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7711" y="2163570"/>
              <a:ext cx="275201" cy="275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image12.png" descr="F:\电子书\设计类\20150723020054869_easyicon_net_24.png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3603" y="460914"/>
              <a:ext cx="273119" cy="2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4" name="image13.png" descr="F:\电子书\设计类\20150723020304444_easyicon_net_24.png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621" y="3388470"/>
              <a:ext cx="248100" cy="25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image14.png" descr="F:\电子书\设计类\20150723020520659_easyicon_net_24.png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2221" y="3110658"/>
              <a:ext cx="302306" cy="305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6" name="image15.png" descr="F:\电子书\设计类\20150723020637199_easyicon_net_24.png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342" y="732414"/>
              <a:ext cx="275201" cy="27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image16.png" descr="F:\电子书\设计类\20150723020800213_easyicon_net_24.png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715" y="3611562"/>
              <a:ext cx="400292" cy="40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8" name="image11.png" descr="F:\电子书\设计类\20150723015933961_easyicon_net_24.png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4819" y="2664474"/>
              <a:ext cx="400294" cy="404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9" name="image11.png" descr="F:\电子书\设计类\20150723015933961_easyicon_net_24.png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39" y="94706"/>
              <a:ext cx="400294" cy="40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5" name="Shape 125"/>
          <p:cNvSpPr/>
          <p:nvPr/>
        </p:nvSpPr>
        <p:spPr>
          <a:xfrm>
            <a:off x="7083426" y="2630489"/>
            <a:ext cx="2054225" cy="2492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4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1800" noProof="1"/>
              <a:t>安全看不见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822451" y="3000376"/>
            <a:ext cx="2811463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黑客技术领先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4705351" y="2768601"/>
            <a:ext cx="2055813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黑客抓不着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2014539" y="4778376"/>
            <a:ext cx="2211387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被入侵不知道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4678363" y="5092700"/>
            <a:ext cx="2476500" cy="4154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3000" noProof="1"/>
              <a:t>管理难决策难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2911476" y="4024314"/>
            <a:ext cx="2308225" cy="2908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8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100" noProof="1"/>
              <a:t>防御滞后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326063" y="1827213"/>
            <a:ext cx="2055812" cy="4154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40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3000" noProof="1"/>
              <a:t>问题不知道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1741488" y="1106489"/>
            <a:ext cx="3186112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D9273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信息资产管理者困惑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516189" y="2020889"/>
            <a:ext cx="2809875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到底安不安全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7344526" y="3552048"/>
            <a:ext cx="2590800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压力大责任大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825805" y="5008995"/>
            <a:ext cx="2811462" cy="3323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400" noProof="1"/>
              <a:t>取证难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5097464" y="3833814"/>
            <a:ext cx="2592387" cy="37394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700" noProof="1"/>
              <a:t>损失难评估</a:t>
            </a:r>
            <a:endParaRPr sz="1350" b="0" noProof="1">
              <a:solidFill>
                <a:srgbClr val="000000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635626" y="4516439"/>
            <a:ext cx="2811463" cy="33239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 sz="1800" b="0">
                <a:solidFill>
                  <a:srgbClr val="000000"/>
                </a:solidFill>
              </a:defRPr>
            </a:pPr>
            <a:r>
              <a:rPr sz="2400" noProof="1"/>
              <a:t>怕出现安全事件</a:t>
            </a:r>
            <a:endParaRPr sz="1350" b="0" noProof="1">
              <a:solidFill>
                <a:srgbClr val="000000"/>
              </a:solidFill>
            </a:endParaRPr>
          </a:p>
        </p:txBody>
      </p:sp>
      <p:pic>
        <p:nvPicPr>
          <p:cNvPr id="37" name="图片 13315" descr="logo猎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278" y="6272784"/>
            <a:ext cx="5556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4295</Words>
  <Application>Kingsoft Office WPP</Application>
  <PresentationFormat>宽屏</PresentationFormat>
  <Paragraphs>766</Paragraphs>
  <Slides>46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Office 主题</vt:lpstr>
      <vt:lpstr>MSGraph.Chart.8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怎么样追溯？</vt:lpstr>
      <vt:lpstr>PowerPoint 演示文稿</vt:lpstr>
      <vt:lpstr>PowerPoint 演示文稿</vt:lpstr>
      <vt:lpstr>PowerPoint 演示文稿</vt:lpstr>
      <vt:lpstr>威胁情报分析</vt:lpstr>
      <vt:lpstr>威胁情报分析</vt:lpstr>
      <vt:lpstr>威胁情报分析</vt:lpstr>
      <vt:lpstr>威胁情报分析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黑客攻击平台分析</vt:lpstr>
      <vt:lpstr>敌影现</vt:lpstr>
      <vt:lpstr>敌影现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我们的成果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sadfish</cp:lastModifiedBy>
  <cp:revision>71</cp:revision>
  <dcterms:created xsi:type="dcterms:W3CDTF">2015-09-15T08:59:00Z</dcterms:created>
  <dcterms:modified xsi:type="dcterms:W3CDTF">2015-12-03T12:06:48Z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2052-10.1.0.5345</vt:lpwstr>
  </property>
</Properties>
</file>